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0" r:id="rId4"/>
    <p:sldId id="261" r:id="rId5"/>
    <p:sldId id="267" r:id="rId6"/>
    <p:sldId id="262" r:id="rId7"/>
    <p:sldId id="266"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image1.png>
</file>

<file path=ppt/media/image2.png>
</file>

<file path=ppt/media/image3.png>
</file>

<file path=ppt/media/image4.jpeg>
</file>

<file path=ppt/media/image5.pn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7DEA4-560B-42CE-8B05-3941822033A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45F539-4B08-03CF-DBA2-444B859826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7C40355-F012-B3E4-A7CA-5DE7CD6E692F}"/>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5" name="Footer Placeholder 4">
            <a:extLst>
              <a:ext uri="{FF2B5EF4-FFF2-40B4-BE49-F238E27FC236}">
                <a16:creationId xmlns:a16="http://schemas.microsoft.com/office/drawing/2014/main" id="{D225E45D-F320-2469-3582-8EC9F552A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C291B5-D739-66F4-6EBF-4034A802E35B}"/>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2752899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1F2C7-4AF8-219E-330A-B3C5A5AA3F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C1A05D-52FB-68B0-1BE5-938F150558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AB90A5-D710-50A8-CD3C-8841073565E0}"/>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5" name="Footer Placeholder 4">
            <a:extLst>
              <a:ext uri="{FF2B5EF4-FFF2-40B4-BE49-F238E27FC236}">
                <a16:creationId xmlns:a16="http://schemas.microsoft.com/office/drawing/2014/main" id="{63BC0E82-D0DC-4A04-F5E9-53ACA684B3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EEBE76-0838-45EA-4A6D-F8D38A30018C}"/>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669430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F89A6C-88EA-B29F-8D5B-B124DCC6E6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8CA5F9-62A7-C166-B8F7-04F13A7C3A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859162-17AD-C44C-2D28-C1DBFE33C401}"/>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5" name="Footer Placeholder 4">
            <a:extLst>
              <a:ext uri="{FF2B5EF4-FFF2-40B4-BE49-F238E27FC236}">
                <a16:creationId xmlns:a16="http://schemas.microsoft.com/office/drawing/2014/main" id="{F2B04321-574D-488D-D615-27D3134DC5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F788EB-CC7B-97D0-9B4E-92005A022317}"/>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2688516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FB858-98A6-F1AC-4228-F3E728DB90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88FBBB-EC3C-477D-C04F-3DA309B3D2D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7A8AFF-013E-B72C-878C-4DAD2C4353B7}"/>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5" name="Footer Placeholder 4">
            <a:extLst>
              <a:ext uri="{FF2B5EF4-FFF2-40B4-BE49-F238E27FC236}">
                <a16:creationId xmlns:a16="http://schemas.microsoft.com/office/drawing/2014/main" id="{2CC66581-0B8E-BBD3-A932-F00604DBD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B42821-4110-4917-E829-92311A05955F}"/>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4126917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7095B-472D-B782-9DC6-B86F277117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D7A053-C420-9FA6-E4C7-4508F058D2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4EC954-EB3D-EDDC-B330-65E155ACA15D}"/>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5" name="Footer Placeholder 4">
            <a:extLst>
              <a:ext uri="{FF2B5EF4-FFF2-40B4-BE49-F238E27FC236}">
                <a16:creationId xmlns:a16="http://schemas.microsoft.com/office/drawing/2014/main" id="{FAE0674C-05D8-7880-A5A9-0D16E7CB6B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F6727D-1E2D-6412-724D-7E29ACB5ED5D}"/>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443227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D5555-AB9A-04CB-148F-59C9F193CF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EA6569-3D29-63CE-0F3A-31E0129F701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7F78DB-F05C-DA04-3ED4-54552B8CF0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93F12E7-7471-1A4B-9D18-FD9734C516E4}"/>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6" name="Footer Placeholder 5">
            <a:extLst>
              <a:ext uri="{FF2B5EF4-FFF2-40B4-BE49-F238E27FC236}">
                <a16:creationId xmlns:a16="http://schemas.microsoft.com/office/drawing/2014/main" id="{C90D6011-F3AD-4C2A-C140-B722AC142C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916900-8F0A-28C5-025D-E7C309C8ACD7}"/>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2529567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82B04-A516-94D2-B2C2-C49582EDCC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C2B3C02-9C24-EB63-5B37-643E910624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C53B92-F643-AB90-4E2A-31E4FD2412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2C819CD-C950-D325-4CEC-2F79A8815F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0E2AA4-E522-D98B-2D7E-B82E3C6282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FFC626-9AFF-9780-D69F-2B6026B904FA}"/>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8" name="Footer Placeholder 7">
            <a:extLst>
              <a:ext uri="{FF2B5EF4-FFF2-40B4-BE49-F238E27FC236}">
                <a16:creationId xmlns:a16="http://schemas.microsoft.com/office/drawing/2014/main" id="{14758E91-98C1-B0F3-1965-6D5EE0DED68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98C94C-C78E-77A6-A008-BB8924C704B1}"/>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3099959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EC21B-62FD-2AAE-E12E-0ACA7221DF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C7E1D2-7125-2EED-B6D0-D646EE612C5D}"/>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4" name="Footer Placeholder 3">
            <a:extLst>
              <a:ext uri="{FF2B5EF4-FFF2-40B4-BE49-F238E27FC236}">
                <a16:creationId xmlns:a16="http://schemas.microsoft.com/office/drawing/2014/main" id="{09DDBA05-0E6B-D03C-A05E-989933D0B6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1444D8-D0EE-00D0-F66F-0AD4861D1EB5}"/>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2952074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FAFA18-34C2-AA72-952E-5978F52280D1}"/>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3" name="Footer Placeholder 2">
            <a:extLst>
              <a:ext uri="{FF2B5EF4-FFF2-40B4-BE49-F238E27FC236}">
                <a16:creationId xmlns:a16="http://schemas.microsoft.com/office/drawing/2014/main" id="{E75DE783-742E-31A4-1854-FD25566392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38F60A5-F632-5A83-4D6D-63906FFECC33}"/>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495590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EC37D-54D2-6F79-6713-910D7451C5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183AC7-9EAD-CDB2-6C88-2B2FD6CB1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B28CBD5-9751-010C-B5D4-7DA3CDF7C4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84312A-6723-4847-7FDC-EEC72887C2BF}"/>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6" name="Footer Placeholder 5">
            <a:extLst>
              <a:ext uri="{FF2B5EF4-FFF2-40B4-BE49-F238E27FC236}">
                <a16:creationId xmlns:a16="http://schemas.microsoft.com/office/drawing/2014/main" id="{7912EDC8-2702-48E4-2CCB-1D07C9D152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1CC030-3722-0466-E3BE-83C8D1B8C34D}"/>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023139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7B3F4-9796-E0BC-A15F-7C107F7BC0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6591F8-7D5C-50F7-02F6-8296FA4D7C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564F88-5831-BBFB-8DF7-8D4943BAA7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FCDCA9-53F6-6383-AC72-07CBAC310D6D}"/>
              </a:ext>
            </a:extLst>
          </p:cNvPr>
          <p:cNvSpPr>
            <a:spLocks noGrp="1"/>
          </p:cNvSpPr>
          <p:nvPr>
            <p:ph type="dt" sz="half" idx="10"/>
          </p:nvPr>
        </p:nvSpPr>
        <p:spPr/>
        <p:txBody>
          <a:bodyPr/>
          <a:lstStyle/>
          <a:p>
            <a:fld id="{895F0FC7-EB1E-4279-844F-AC8E95C807D9}" type="datetimeFigureOut">
              <a:rPr lang="en-US" smtClean="0"/>
              <a:t>11/11/2023</a:t>
            </a:fld>
            <a:endParaRPr lang="en-US"/>
          </a:p>
        </p:txBody>
      </p:sp>
      <p:sp>
        <p:nvSpPr>
          <p:cNvPr id="6" name="Footer Placeholder 5">
            <a:extLst>
              <a:ext uri="{FF2B5EF4-FFF2-40B4-BE49-F238E27FC236}">
                <a16:creationId xmlns:a16="http://schemas.microsoft.com/office/drawing/2014/main" id="{502ADA2E-BC06-9C23-82A9-89F8506283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6AC227-22E6-8E21-7590-B1575DA5AF4A}"/>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166982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450581-E47C-B2C2-E0CF-4E0200D026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ECE2843-432D-BFB9-9FF3-2BCEAE8991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D54DA4-D755-6EA2-AD13-BDC6235862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5F0FC7-EB1E-4279-844F-AC8E95C807D9}" type="datetimeFigureOut">
              <a:rPr lang="en-US" smtClean="0"/>
              <a:t>11/11/2023</a:t>
            </a:fld>
            <a:endParaRPr lang="en-US"/>
          </a:p>
        </p:txBody>
      </p:sp>
      <p:sp>
        <p:nvSpPr>
          <p:cNvPr id="5" name="Footer Placeholder 4">
            <a:extLst>
              <a:ext uri="{FF2B5EF4-FFF2-40B4-BE49-F238E27FC236}">
                <a16:creationId xmlns:a16="http://schemas.microsoft.com/office/drawing/2014/main" id="{C2CC264E-BEEE-D909-0610-DCB7B8C8A2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ABECD9-9028-8E07-0310-7D3864258B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CE7292-D45A-49C9-9871-70CEF201ECC4}" type="slidenum">
              <a:rPr lang="en-US" smtClean="0"/>
              <a:t>‹#›</a:t>
            </a:fld>
            <a:endParaRPr lang="en-US"/>
          </a:p>
        </p:txBody>
      </p:sp>
    </p:spTree>
    <p:extLst>
      <p:ext uri="{BB962C8B-B14F-4D97-AF65-F5344CB8AC3E}">
        <p14:creationId xmlns:p14="http://schemas.microsoft.com/office/powerpoint/2010/main" val="32282831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microsoft.com/office/2007/relationships/hdphoto" Target="../media/hdphoto1.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4.jpeg"/><Relationship Id="rId2" Type="http://schemas.openxmlformats.org/officeDocument/2006/relationships/slideLayout" Target="../slideLayouts/slideLayout1.xml"/><Relationship Id="rId1" Type="http://schemas.openxmlformats.org/officeDocument/2006/relationships/themeOverride" Target="../theme/themeOverride2.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5.png"/><Relationship Id="rId7" Type="http://schemas.openxmlformats.org/officeDocument/2006/relationships/image" Target="../media/image4.jpeg"/><Relationship Id="rId2" Type="http://schemas.openxmlformats.org/officeDocument/2006/relationships/slideLayout" Target="../slideLayouts/slideLayout1.xml"/><Relationship Id="rId1" Type="http://schemas.openxmlformats.org/officeDocument/2006/relationships/themeOverride" Target="../theme/themeOverride3.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4.xml"/><Relationship Id="rId6" Type="http://schemas.openxmlformats.org/officeDocument/2006/relationships/image" Target="../media/image7.jpeg"/><Relationship Id="rId5" Type="http://schemas.openxmlformats.org/officeDocument/2006/relationships/image" Target="../media/image6.jpe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5.xml"/><Relationship Id="rId6" Type="http://schemas.openxmlformats.org/officeDocument/2006/relationships/image" Target="../media/image7.jpeg"/><Relationship Id="rId5" Type="http://schemas.openxmlformats.org/officeDocument/2006/relationships/image" Target="../media/image6.jpe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5.png"/><Relationship Id="rId7" Type="http://schemas.openxmlformats.org/officeDocument/2006/relationships/image" Target="../media/image7.jpeg"/><Relationship Id="rId2" Type="http://schemas.openxmlformats.org/officeDocument/2006/relationships/slideLayout" Target="../slideLayouts/slideLayout1.xml"/><Relationship Id="rId1" Type="http://schemas.openxmlformats.org/officeDocument/2006/relationships/themeOverride" Target="../theme/themeOverride6.xml"/><Relationship Id="rId6" Type="http://schemas.microsoft.com/office/2007/relationships/hdphoto" Target="../media/hdphoto3.wdp"/><Relationship Id="rId5" Type="http://schemas.openxmlformats.org/officeDocument/2006/relationships/image" Target="../media/image8.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7.xml"/><Relationship Id="rId6" Type="http://schemas.openxmlformats.org/officeDocument/2006/relationships/image" Target="../media/image9.jpeg"/><Relationship Id="rId5" Type="http://schemas.openxmlformats.org/officeDocument/2006/relationships/image" Target="../media/image7.jpeg"/><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8.xml"/><Relationship Id="rId5" Type="http://schemas.openxmlformats.org/officeDocument/2006/relationships/image" Target="../media/image9.jpeg"/><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9.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89" t="15260" r="12701" b="1178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323A969-1A6B-E912-FCBE-BF364EA03E8B}"/>
              </a:ext>
            </a:extLst>
          </p:cNvPr>
          <p:cNvSpPr txBox="1"/>
          <p:nvPr/>
        </p:nvSpPr>
        <p:spPr>
          <a:xfrm>
            <a:off x="283025" y="2382963"/>
            <a:ext cx="12192000" cy="1631216"/>
          </a:xfrm>
          <a:prstGeom prst="rect">
            <a:avLst/>
          </a:prstGeom>
          <a:noFill/>
        </p:spPr>
        <p:txBody>
          <a:bodyPr wrap="square" rtlCol="0">
            <a:spAutoFit/>
          </a:bodyPr>
          <a:lstStyle/>
          <a:p>
            <a:r>
              <a:rPr lang="en-US" sz="10000" b="1" dirty="0">
                <a:solidFill>
                  <a:schemeClr val="bg1"/>
                </a:solidFill>
                <a:latin typeface="Century Gothic" panose="020B0502020202020204" pitchFamily="34" charset="0"/>
              </a:rPr>
              <a:t>Amazon Rainforest</a:t>
            </a:r>
          </a:p>
        </p:txBody>
      </p:sp>
      <p:sp>
        <p:nvSpPr>
          <p:cNvPr id="10" name="Rectangle 9">
            <a:extLst>
              <a:ext uri="{FF2B5EF4-FFF2-40B4-BE49-F238E27FC236}">
                <a16:creationId xmlns:a16="http://schemas.microsoft.com/office/drawing/2014/main" id="{0DA43B14-C781-825C-2930-F185F9B25592}"/>
              </a:ext>
            </a:extLst>
          </p:cNvPr>
          <p:cNvSpPr/>
          <p:nvPr/>
        </p:nvSpPr>
        <p:spPr>
          <a:xfrm>
            <a:off x="12390889" y="0"/>
            <a:ext cx="43469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2035B65-33B8-835D-7D86-31A82151F29D}"/>
              </a:ext>
            </a:extLst>
          </p:cNvPr>
          <p:cNvSpPr txBox="1"/>
          <p:nvPr/>
        </p:nvSpPr>
        <p:spPr>
          <a:xfrm>
            <a:off x="12903675" y="1515797"/>
            <a:ext cx="5974278" cy="3354765"/>
          </a:xfrm>
          <a:prstGeom prst="rect">
            <a:avLst/>
          </a:prstGeom>
          <a:noFill/>
        </p:spPr>
        <p:txBody>
          <a:bodyPr wrap="square" rtlCol="0">
            <a:spAutoFit/>
          </a:bodyPr>
          <a:lstStyle/>
          <a:p>
            <a:r>
              <a:rPr lang="en-US" sz="5000" b="1" dirty="0">
                <a:solidFill>
                  <a:schemeClr val="bg1"/>
                </a:solidFill>
                <a:latin typeface="Century Gothic" panose="020B0502020202020204" pitchFamily="34" charset="0"/>
              </a:rPr>
              <a:t>Amazon Rainforest</a:t>
            </a:r>
          </a:p>
          <a:p>
            <a:endParaRPr lang="en-US" b="1" dirty="0">
              <a:solidFill>
                <a:schemeClr val="bg1"/>
              </a:solidFill>
              <a:latin typeface="Century Gothic" panose="020B0502020202020204" pitchFamily="34" charset="0"/>
            </a:endParaRPr>
          </a:p>
          <a:p>
            <a:pPr algn="l" fontAlgn="base"/>
            <a:r>
              <a:rPr lang="en-US" b="0" i="0" dirty="0">
                <a:solidFill>
                  <a:schemeClr val="bg1"/>
                </a:solidFill>
                <a:effectLst/>
                <a:latin typeface="Century Gothic" panose="020B0502020202020204" pitchFamily="34" charset="0"/>
              </a:rPr>
              <a:t>The largest tropical rainforest in the world, the Amazon jungle spreads over 6.7 million km² and has been the life-giving home to countless species for millions of years. People have always been a part of the rich biodiversity of Amazonia as it is the ancestral home to more than one million native Indians.</a:t>
            </a:r>
          </a:p>
          <a:p>
            <a:endParaRPr lang="en-US" b="1" dirty="0">
              <a:solidFill>
                <a:schemeClr val="bg1"/>
              </a:solidFill>
              <a:latin typeface="Century Gothic" panose="020B0502020202020204" pitchFamily="34" charset="0"/>
              <a:cs typeface="Arial" panose="020B0604020202020204" pitchFamily="34" charset="0"/>
            </a:endParaRPr>
          </a:p>
        </p:txBody>
      </p:sp>
      <p:grpSp>
        <p:nvGrpSpPr>
          <p:cNvPr id="28" name="Group 27">
            <a:extLst>
              <a:ext uri="{FF2B5EF4-FFF2-40B4-BE49-F238E27FC236}">
                <a16:creationId xmlns:a16="http://schemas.microsoft.com/office/drawing/2014/main" id="{51EC0277-1149-EB57-93A1-252822EB6BAE}"/>
              </a:ext>
            </a:extLst>
          </p:cNvPr>
          <p:cNvGrpSpPr/>
          <p:nvPr/>
        </p:nvGrpSpPr>
        <p:grpSpPr>
          <a:xfrm rot="9948910">
            <a:off x="9075528" y="-2505106"/>
            <a:ext cx="7500117" cy="5010213"/>
            <a:chOff x="-2254430" y="3541182"/>
            <a:chExt cx="7500117" cy="5010213"/>
          </a:xfrm>
        </p:grpSpPr>
        <p:pic>
          <p:nvPicPr>
            <p:cNvPr id="29" name="Picture 28">
              <a:extLst>
                <a:ext uri="{FF2B5EF4-FFF2-40B4-BE49-F238E27FC236}">
                  <a16:creationId xmlns:a16="http://schemas.microsoft.com/office/drawing/2014/main" id="{411CAA0A-C813-DD43-9952-CF357BC5484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20454323">
              <a:off x="-194595" y="4550288"/>
              <a:ext cx="4876800" cy="3457575"/>
            </a:xfrm>
            <a:prstGeom prst="rect">
              <a:avLst/>
            </a:prstGeom>
          </p:spPr>
        </p:pic>
        <p:pic>
          <p:nvPicPr>
            <p:cNvPr id="30" name="Picture 29">
              <a:extLst>
                <a:ext uri="{FF2B5EF4-FFF2-40B4-BE49-F238E27FC236}">
                  <a16:creationId xmlns:a16="http://schemas.microsoft.com/office/drawing/2014/main" id="{A5570578-2D0E-85A4-B71B-D310C4E707C2}"/>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401230">
              <a:off x="-771344" y="4250794"/>
              <a:ext cx="4876800" cy="3457575"/>
            </a:xfrm>
            <a:prstGeom prst="rect">
              <a:avLst/>
            </a:prstGeom>
          </p:spPr>
        </p:pic>
        <p:pic>
          <p:nvPicPr>
            <p:cNvPr id="31" name="Picture 30">
              <a:extLst>
                <a:ext uri="{FF2B5EF4-FFF2-40B4-BE49-F238E27FC236}">
                  <a16:creationId xmlns:a16="http://schemas.microsoft.com/office/drawing/2014/main" id="{E67AF405-CDDD-3BB6-B776-6C119AD4AC83}"/>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716461">
              <a:off x="-2254430" y="3940363"/>
              <a:ext cx="4876800" cy="3457575"/>
            </a:xfrm>
            <a:prstGeom prst="rect">
              <a:avLst/>
            </a:prstGeom>
          </p:spPr>
        </p:pic>
        <p:pic>
          <p:nvPicPr>
            <p:cNvPr id="32" name="Picture 31">
              <a:extLst>
                <a:ext uri="{FF2B5EF4-FFF2-40B4-BE49-F238E27FC236}">
                  <a16:creationId xmlns:a16="http://schemas.microsoft.com/office/drawing/2014/main" id="{2B7430DB-2199-5B52-06A9-DE5328C6A54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a:off x="1485725" y="5885641"/>
              <a:ext cx="3759962" cy="2665754"/>
            </a:xfrm>
            <a:prstGeom prst="rect">
              <a:avLst/>
            </a:prstGeom>
          </p:spPr>
        </p:pic>
      </p:grpSp>
      <p:grpSp>
        <p:nvGrpSpPr>
          <p:cNvPr id="18" name="Group 17">
            <a:extLst>
              <a:ext uri="{FF2B5EF4-FFF2-40B4-BE49-F238E27FC236}">
                <a16:creationId xmlns:a16="http://schemas.microsoft.com/office/drawing/2014/main" id="{BB00F5AC-3324-E614-40A9-C9701602C503}"/>
              </a:ext>
            </a:extLst>
          </p:cNvPr>
          <p:cNvGrpSpPr/>
          <p:nvPr/>
        </p:nvGrpSpPr>
        <p:grpSpPr>
          <a:xfrm rot="20915479">
            <a:off x="-2617707" y="3531679"/>
            <a:ext cx="7500117" cy="5010213"/>
            <a:chOff x="-2254430" y="3541182"/>
            <a:chExt cx="7500117" cy="5010213"/>
          </a:xfrm>
        </p:grpSpPr>
        <p:pic>
          <p:nvPicPr>
            <p:cNvPr id="19" name="Picture 18">
              <a:extLst>
                <a:ext uri="{FF2B5EF4-FFF2-40B4-BE49-F238E27FC236}">
                  <a16:creationId xmlns:a16="http://schemas.microsoft.com/office/drawing/2014/main" id="{08E370CD-218D-D453-BD7C-D6401E541F9D}"/>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20454323">
              <a:off x="-194595" y="4550288"/>
              <a:ext cx="4876800" cy="3457575"/>
            </a:xfrm>
            <a:prstGeom prst="rect">
              <a:avLst/>
            </a:prstGeom>
          </p:spPr>
        </p:pic>
        <p:pic>
          <p:nvPicPr>
            <p:cNvPr id="20" name="Picture 19">
              <a:extLst>
                <a:ext uri="{FF2B5EF4-FFF2-40B4-BE49-F238E27FC236}">
                  <a16:creationId xmlns:a16="http://schemas.microsoft.com/office/drawing/2014/main" id="{23ED39C1-CEE5-B5A6-A56E-0F8B4A5B320E}"/>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401230">
              <a:off x="-771344" y="4250794"/>
              <a:ext cx="4876800" cy="3457575"/>
            </a:xfrm>
            <a:prstGeom prst="rect">
              <a:avLst/>
            </a:prstGeom>
          </p:spPr>
        </p:pic>
        <p:pic>
          <p:nvPicPr>
            <p:cNvPr id="21" name="Picture 20">
              <a:extLst>
                <a:ext uri="{FF2B5EF4-FFF2-40B4-BE49-F238E27FC236}">
                  <a16:creationId xmlns:a16="http://schemas.microsoft.com/office/drawing/2014/main" id="{B1D93C92-DB95-C81B-33E2-53D668DED91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716461">
              <a:off x="-2254430" y="3940363"/>
              <a:ext cx="4876800" cy="3457575"/>
            </a:xfrm>
            <a:prstGeom prst="rect">
              <a:avLst/>
            </a:prstGeom>
          </p:spPr>
        </p:pic>
        <p:pic>
          <p:nvPicPr>
            <p:cNvPr id="22" name="Picture 21">
              <a:extLst>
                <a:ext uri="{FF2B5EF4-FFF2-40B4-BE49-F238E27FC236}">
                  <a16:creationId xmlns:a16="http://schemas.microsoft.com/office/drawing/2014/main" id="{C37FA282-7F28-A1FE-16F2-85800BF347A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a:off x="1485725" y="5885641"/>
              <a:ext cx="3759962" cy="2665754"/>
            </a:xfrm>
            <a:prstGeom prst="rect">
              <a:avLst/>
            </a:prstGeom>
          </p:spPr>
        </p:pic>
      </p:grpSp>
    </p:spTree>
    <p:extLst>
      <p:ext uri="{BB962C8B-B14F-4D97-AF65-F5344CB8AC3E}">
        <p14:creationId xmlns:p14="http://schemas.microsoft.com/office/powerpoint/2010/main" val="3271858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l="13490" t="16030" b="1101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323A969-1A6B-E912-FCBE-BF364EA03E8B}"/>
              </a:ext>
            </a:extLst>
          </p:cNvPr>
          <p:cNvSpPr txBox="1"/>
          <p:nvPr/>
        </p:nvSpPr>
        <p:spPr>
          <a:xfrm>
            <a:off x="-12378438" y="2686151"/>
            <a:ext cx="12192000" cy="1631216"/>
          </a:xfrm>
          <a:prstGeom prst="rect">
            <a:avLst/>
          </a:prstGeom>
          <a:noFill/>
        </p:spPr>
        <p:txBody>
          <a:bodyPr wrap="square" rtlCol="0">
            <a:spAutoFit/>
          </a:bodyPr>
          <a:lstStyle/>
          <a:p>
            <a:r>
              <a:rPr lang="en-US" sz="10000" b="1" dirty="0">
                <a:solidFill>
                  <a:schemeClr val="bg1"/>
                </a:solidFill>
                <a:latin typeface="Century Gothic" panose="020B0502020202020204" pitchFamily="34" charset="0"/>
              </a:rPr>
              <a:t>Amazon Rainforest</a:t>
            </a:r>
          </a:p>
        </p:txBody>
      </p:sp>
      <p:sp>
        <p:nvSpPr>
          <p:cNvPr id="5" name="Rectangle 4">
            <a:extLst>
              <a:ext uri="{FF2B5EF4-FFF2-40B4-BE49-F238E27FC236}">
                <a16:creationId xmlns:a16="http://schemas.microsoft.com/office/drawing/2014/main" id="{60C23F97-A75F-CB59-E249-B03E00D2DB23}"/>
              </a:ext>
            </a:extLst>
          </p:cNvPr>
          <p:cNvSpPr/>
          <p:nvPr/>
        </p:nvSpPr>
        <p:spPr>
          <a:xfrm>
            <a:off x="5459906" y="0"/>
            <a:ext cx="6732094"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7321C80-587F-2323-9F3D-039AA94A1F81}"/>
              </a:ext>
            </a:extLst>
          </p:cNvPr>
          <p:cNvSpPr txBox="1"/>
          <p:nvPr/>
        </p:nvSpPr>
        <p:spPr>
          <a:xfrm>
            <a:off x="5856458" y="1743636"/>
            <a:ext cx="5974278" cy="3354765"/>
          </a:xfrm>
          <a:prstGeom prst="rect">
            <a:avLst/>
          </a:prstGeom>
          <a:noFill/>
        </p:spPr>
        <p:txBody>
          <a:bodyPr wrap="square" rtlCol="0">
            <a:spAutoFit/>
          </a:bodyPr>
          <a:lstStyle/>
          <a:p>
            <a:r>
              <a:rPr lang="en-US" sz="5000" b="1" dirty="0">
                <a:solidFill>
                  <a:schemeClr val="bg1"/>
                </a:solidFill>
                <a:latin typeface="Century Gothic" panose="020B0502020202020204" pitchFamily="34" charset="0"/>
              </a:rPr>
              <a:t>Amazon Rainforest</a:t>
            </a:r>
          </a:p>
          <a:p>
            <a:endParaRPr lang="en-US" b="1" dirty="0">
              <a:solidFill>
                <a:schemeClr val="bg1"/>
              </a:solidFill>
              <a:latin typeface="Century Gothic" panose="020B0502020202020204" pitchFamily="34" charset="0"/>
            </a:endParaRPr>
          </a:p>
          <a:p>
            <a:pPr algn="l" fontAlgn="base"/>
            <a:r>
              <a:rPr lang="en-US" b="0" i="0" dirty="0">
                <a:solidFill>
                  <a:schemeClr val="bg1"/>
                </a:solidFill>
                <a:effectLst/>
                <a:latin typeface="Century Gothic" panose="020B0502020202020204" pitchFamily="34" charset="0"/>
              </a:rPr>
              <a:t>The largest tropical rainforest in the world, the Amazon jungle spreads over 5.5 million km² and has been the life-giving home to countless species for millions of years. People have always been a part of the rich biodiversity of Amazonia as it is the ancestral home to more than one million native Indians.</a:t>
            </a:r>
          </a:p>
          <a:p>
            <a:endParaRPr lang="en-US" b="1" dirty="0">
              <a:solidFill>
                <a:schemeClr val="bg1"/>
              </a:solidFill>
              <a:latin typeface="Century Gothic" panose="020B050202020202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B0A37BE3-385C-FCAB-8951-F6AD5900088E}"/>
              </a:ext>
            </a:extLst>
          </p:cNvPr>
          <p:cNvGrpSpPr/>
          <p:nvPr/>
        </p:nvGrpSpPr>
        <p:grpSpPr>
          <a:xfrm rot="11150611">
            <a:off x="7928747" y="-2768949"/>
            <a:ext cx="6623598" cy="5852295"/>
            <a:chOff x="-1912756" y="3434092"/>
            <a:chExt cx="6623598" cy="5852295"/>
          </a:xfrm>
        </p:grpSpPr>
        <p:pic>
          <p:nvPicPr>
            <p:cNvPr id="22" name="Picture 21">
              <a:extLst>
                <a:ext uri="{FF2B5EF4-FFF2-40B4-BE49-F238E27FC236}">
                  <a16:creationId xmlns:a16="http://schemas.microsoft.com/office/drawing/2014/main" id="{5D5B1EED-E299-C83D-8A8F-39B040590584}"/>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775738">
              <a:off x="-1517794" y="4143704"/>
              <a:ext cx="4876800" cy="3457575"/>
            </a:xfrm>
            <a:prstGeom prst="rect">
              <a:avLst/>
            </a:prstGeom>
          </p:spPr>
        </p:pic>
        <p:pic>
          <p:nvPicPr>
            <p:cNvPr id="23" name="Picture 22">
              <a:extLst>
                <a:ext uri="{FF2B5EF4-FFF2-40B4-BE49-F238E27FC236}">
                  <a16:creationId xmlns:a16="http://schemas.microsoft.com/office/drawing/2014/main" id="{81EF41ED-4922-02CE-79A5-D0B3D6C2136C}"/>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677669">
              <a:off x="-165958" y="5242512"/>
              <a:ext cx="4876800" cy="3457575"/>
            </a:xfrm>
            <a:prstGeom prst="rect">
              <a:avLst/>
            </a:prstGeom>
          </p:spPr>
        </p:pic>
        <p:pic>
          <p:nvPicPr>
            <p:cNvPr id="24" name="Picture 23">
              <a:extLst>
                <a:ext uri="{FF2B5EF4-FFF2-40B4-BE49-F238E27FC236}">
                  <a16:creationId xmlns:a16="http://schemas.microsoft.com/office/drawing/2014/main" id="{4D2C06BE-F221-AF49-C49B-F932E4E5B432}"/>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200000">
              <a:off x="-2622368" y="4881004"/>
              <a:ext cx="4876800" cy="3457575"/>
            </a:xfrm>
            <a:prstGeom prst="rect">
              <a:avLst/>
            </a:prstGeom>
          </p:spPr>
        </p:pic>
        <p:pic>
          <p:nvPicPr>
            <p:cNvPr id="25" name="Picture 24">
              <a:extLst>
                <a:ext uri="{FF2B5EF4-FFF2-40B4-BE49-F238E27FC236}">
                  <a16:creationId xmlns:a16="http://schemas.microsoft.com/office/drawing/2014/main" id="{F0C5814A-416F-ECDD-8DDA-8A87F9670CE4}"/>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5652">
              <a:off x="849973" y="6620633"/>
              <a:ext cx="3759962" cy="2665754"/>
            </a:xfrm>
            <a:prstGeom prst="rect">
              <a:avLst/>
            </a:prstGeom>
          </p:spPr>
        </p:pic>
      </p:grpSp>
      <p:sp>
        <p:nvSpPr>
          <p:cNvPr id="26" name="Rectangle 25">
            <a:extLst>
              <a:ext uri="{FF2B5EF4-FFF2-40B4-BE49-F238E27FC236}">
                <a16:creationId xmlns:a16="http://schemas.microsoft.com/office/drawing/2014/main" id="{656CB5B2-79E4-41D8-81FE-E355336D5455}"/>
              </a:ext>
            </a:extLst>
          </p:cNvPr>
          <p:cNvSpPr/>
          <p:nvPr/>
        </p:nvSpPr>
        <p:spPr>
          <a:xfrm>
            <a:off x="-530182" y="-7981"/>
            <a:ext cx="288623"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9EBB8A6-029E-47C7-C4B0-C72E89895A17}"/>
              </a:ext>
            </a:extLst>
          </p:cNvPr>
          <p:cNvSpPr txBox="1"/>
          <p:nvPr/>
        </p:nvSpPr>
        <p:spPr>
          <a:xfrm>
            <a:off x="-6571233" y="1124833"/>
            <a:ext cx="5900404" cy="4647426"/>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Tribes of Amazon Rainforest:</a:t>
            </a:r>
          </a:p>
          <a:p>
            <a:endParaRPr lang="en-US" b="1" dirty="0">
              <a:solidFill>
                <a:schemeClr val="bg1"/>
              </a:solidFill>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entury Gothic" panose="020B0502020202020204" pitchFamily="34" charset="0"/>
              </a:rPr>
              <a:t>The Amazon Rainforest has been home to ancient tribes like the </a:t>
            </a:r>
            <a:r>
              <a:rPr kumimoji="0" lang="en-US" altLang="en-US" b="1" i="0" u="none" strike="noStrike" cap="none" normalizeH="0" baseline="0" dirty="0">
                <a:ln>
                  <a:noFill/>
                </a:ln>
                <a:solidFill>
                  <a:schemeClr val="bg1"/>
                </a:solidFill>
                <a:effectLst/>
                <a:latin typeface="Century Gothic" panose="020B0502020202020204" pitchFamily="34" charset="0"/>
              </a:rPr>
              <a:t>Yanomami, Kayapo, and </a:t>
            </a:r>
            <a:r>
              <a:rPr kumimoji="0" lang="en-US" altLang="en-US" b="1" i="0" u="none" strike="noStrike" cap="none" normalizeH="0" baseline="0" dirty="0" err="1">
                <a:ln>
                  <a:noFill/>
                </a:ln>
                <a:solidFill>
                  <a:schemeClr val="bg1"/>
                </a:solidFill>
                <a:effectLst/>
                <a:latin typeface="Century Gothic" panose="020B0502020202020204" pitchFamily="34" charset="0"/>
              </a:rPr>
              <a:t>Ashaninka</a:t>
            </a:r>
            <a:r>
              <a:rPr kumimoji="0" lang="en-US" altLang="en-US" b="1" i="0" u="none" strike="noStrike" cap="none" normalizeH="0" baseline="0" dirty="0">
                <a:ln>
                  <a:noFill/>
                </a:ln>
                <a:solidFill>
                  <a:schemeClr val="bg1"/>
                </a:solidFill>
                <a:effectLst/>
                <a:latin typeface="Century Gothic" panose="020B0502020202020204" pitchFamily="34" charset="0"/>
              </a:rPr>
              <a:t> </a:t>
            </a:r>
            <a:r>
              <a:rPr kumimoji="0" lang="en-US" altLang="en-US" b="0" i="0" u="none" strike="noStrike" cap="none" normalizeH="0" baseline="0" dirty="0">
                <a:ln>
                  <a:noFill/>
                </a:ln>
                <a:solidFill>
                  <a:schemeClr val="bg1"/>
                </a:solidFill>
                <a:effectLst/>
                <a:latin typeface="Century Gothic" panose="020B0502020202020204" pitchFamily="34" charset="0"/>
              </a:rPr>
              <a:t>for thousands of years. These indigenous peoples have unique cultures, relying on the rainforest for sustenance and spirituality. They face challenges from external forces, but many resist to protect their land and culture. Preserving these tribes is crucial for maintaining cultural diversity and the health of the Amazon Rainforest</a:t>
            </a:r>
            <a:r>
              <a:rPr kumimoji="0" lang="en-US" altLang="en-US" b="0" i="0" u="none" strike="noStrike" cap="none" normalizeH="0" baseline="0" dirty="0">
                <a:ln>
                  <a:noFill/>
                </a:ln>
                <a:solidFill>
                  <a:schemeClr val="tx1"/>
                </a:solidFill>
                <a:effectLst/>
                <a:latin typeface="Söhne"/>
              </a:rPr>
              <a:t>.</a:t>
            </a:r>
          </a:p>
          <a:p>
            <a:endParaRPr lang="en-US" b="1" dirty="0">
              <a:solidFill>
                <a:schemeClr val="bg1"/>
              </a:solidFill>
              <a:latin typeface="Century Gothic" panose="020B0502020202020204" pitchFamily="34" charset="0"/>
            </a:endParaRPr>
          </a:p>
        </p:txBody>
      </p:sp>
      <p:grpSp>
        <p:nvGrpSpPr>
          <p:cNvPr id="15" name="Group 14">
            <a:extLst>
              <a:ext uri="{FF2B5EF4-FFF2-40B4-BE49-F238E27FC236}">
                <a16:creationId xmlns:a16="http://schemas.microsoft.com/office/drawing/2014/main" id="{87D0B08B-598E-06D0-0532-87E48FF5058F}"/>
              </a:ext>
            </a:extLst>
          </p:cNvPr>
          <p:cNvGrpSpPr/>
          <p:nvPr/>
        </p:nvGrpSpPr>
        <p:grpSpPr>
          <a:xfrm rot="496931">
            <a:off x="-2013014" y="2534624"/>
            <a:ext cx="6623598" cy="5839144"/>
            <a:chOff x="-1912756" y="3447243"/>
            <a:chExt cx="6623598" cy="5839144"/>
          </a:xfrm>
        </p:grpSpPr>
        <p:pic>
          <p:nvPicPr>
            <p:cNvPr id="7" name="Picture 6">
              <a:extLst>
                <a:ext uri="{FF2B5EF4-FFF2-40B4-BE49-F238E27FC236}">
                  <a16:creationId xmlns:a16="http://schemas.microsoft.com/office/drawing/2014/main" id="{A4AF0AC6-F9B1-DB8F-0A6B-91A1CA197625}"/>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775738">
              <a:off x="-1512468" y="4156855"/>
              <a:ext cx="4876800" cy="3457575"/>
            </a:xfrm>
            <a:prstGeom prst="rect">
              <a:avLst/>
            </a:prstGeom>
          </p:spPr>
        </p:pic>
        <p:pic>
          <p:nvPicPr>
            <p:cNvPr id="11" name="Picture 10">
              <a:extLst>
                <a:ext uri="{FF2B5EF4-FFF2-40B4-BE49-F238E27FC236}">
                  <a16:creationId xmlns:a16="http://schemas.microsoft.com/office/drawing/2014/main" id="{B14D88DF-0CC9-8568-1CDD-B7C1F372140C}"/>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677669">
              <a:off x="-165958" y="5242512"/>
              <a:ext cx="4876800" cy="3457575"/>
            </a:xfrm>
            <a:prstGeom prst="rect">
              <a:avLst/>
            </a:prstGeom>
          </p:spPr>
        </p:pic>
        <p:pic>
          <p:nvPicPr>
            <p:cNvPr id="12" name="Picture 11">
              <a:extLst>
                <a:ext uri="{FF2B5EF4-FFF2-40B4-BE49-F238E27FC236}">
                  <a16:creationId xmlns:a16="http://schemas.microsoft.com/office/drawing/2014/main" id="{52795641-FCC6-06FD-9757-C7FD327178ED}"/>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200000">
              <a:off x="-2622368" y="4881004"/>
              <a:ext cx="4876800" cy="3457575"/>
            </a:xfrm>
            <a:prstGeom prst="rect">
              <a:avLst/>
            </a:prstGeom>
          </p:spPr>
        </p:pic>
        <p:pic>
          <p:nvPicPr>
            <p:cNvPr id="13" name="Picture 12">
              <a:extLst>
                <a:ext uri="{FF2B5EF4-FFF2-40B4-BE49-F238E27FC236}">
                  <a16:creationId xmlns:a16="http://schemas.microsoft.com/office/drawing/2014/main" id="{AA6FEDBD-3D44-4FCC-E045-923CD760A389}"/>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5652">
              <a:off x="849973" y="6620633"/>
              <a:ext cx="3759962" cy="2665754"/>
            </a:xfrm>
            <a:prstGeom prst="rect">
              <a:avLst/>
            </a:prstGeom>
          </p:spPr>
        </p:pic>
      </p:grpSp>
      <p:pic>
        <p:nvPicPr>
          <p:cNvPr id="8" name="Picture 7" descr="Extraordinary images of life within an isolated tribe in the Amazon |  National Geographic">
            <a:extLst>
              <a:ext uri="{FF2B5EF4-FFF2-40B4-BE49-F238E27FC236}">
                <a16:creationId xmlns:a16="http://schemas.microsoft.com/office/drawing/2014/main" id="{BE82D4CE-915C-C9F4-DD92-E9BFA57F7CB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88811" y="1871127"/>
            <a:ext cx="4009556" cy="267592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0336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6291" t="14609" r="7199" b="1243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EFFD4418-2234-066B-4E73-3F066420DEAA}"/>
              </a:ext>
            </a:extLst>
          </p:cNvPr>
          <p:cNvSpPr/>
          <p:nvPr/>
        </p:nvSpPr>
        <p:spPr>
          <a:xfrm>
            <a:off x="0" y="0"/>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75161036-AFC2-5F82-3303-3C1354506B16}"/>
              </a:ext>
            </a:extLst>
          </p:cNvPr>
          <p:cNvGrpSpPr/>
          <p:nvPr/>
        </p:nvGrpSpPr>
        <p:grpSpPr>
          <a:xfrm rot="496931">
            <a:off x="-4835799" y="4876530"/>
            <a:ext cx="6623598" cy="5839144"/>
            <a:chOff x="-1912756" y="3447243"/>
            <a:chExt cx="6623598" cy="5839144"/>
          </a:xfrm>
        </p:grpSpPr>
        <p:pic>
          <p:nvPicPr>
            <p:cNvPr id="9" name="Picture 8">
              <a:extLst>
                <a:ext uri="{FF2B5EF4-FFF2-40B4-BE49-F238E27FC236}">
                  <a16:creationId xmlns:a16="http://schemas.microsoft.com/office/drawing/2014/main" id="{F6931002-AC24-A7F2-E9BF-8E132BFD82D9}"/>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775738">
              <a:off x="-1512468" y="4156855"/>
              <a:ext cx="4876800" cy="3457575"/>
            </a:xfrm>
            <a:prstGeom prst="rect">
              <a:avLst/>
            </a:prstGeom>
          </p:spPr>
        </p:pic>
        <p:pic>
          <p:nvPicPr>
            <p:cNvPr id="14" name="Picture 13">
              <a:extLst>
                <a:ext uri="{FF2B5EF4-FFF2-40B4-BE49-F238E27FC236}">
                  <a16:creationId xmlns:a16="http://schemas.microsoft.com/office/drawing/2014/main" id="{35C6A512-D270-4242-9BD3-1554DD7085C5}"/>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677669">
              <a:off x="-165958" y="5242512"/>
              <a:ext cx="4876800" cy="3457575"/>
            </a:xfrm>
            <a:prstGeom prst="rect">
              <a:avLst/>
            </a:prstGeom>
          </p:spPr>
        </p:pic>
        <p:pic>
          <p:nvPicPr>
            <p:cNvPr id="16" name="Picture 15">
              <a:extLst>
                <a:ext uri="{FF2B5EF4-FFF2-40B4-BE49-F238E27FC236}">
                  <a16:creationId xmlns:a16="http://schemas.microsoft.com/office/drawing/2014/main" id="{D2E4FD85-FFFD-3697-A199-96CCC4403897}"/>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200000">
              <a:off x="-2622368" y="4881004"/>
              <a:ext cx="4876800" cy="3457575"/>
            </a:xfrm>
            <a:prstGeom prst="rect">
              <a:avLst/>
            </a:prstGeom>
          </p:spPr>
        </p:pic>
        <p:pic>
          <p:nvPicPr>
            <p:cNvPr id="17" name="Picture 16">
              <a:extLst>
                <a:ext uri="{FF2B5EF4-FFF2-40B4-BE49-F238E27FC236}">
                  <a16:creationId xmlns:a16="http://schemas.microsoft.com/office/drawing/2014/main" id="{8BCBB175-9CB5-8C2C-C900-6A961F46070E}"/>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5652">
              <a:off x="849973" y="6620633"/>
              <a:ext cx="3759962" cy="2665754"/>
            </a:xfrm>
            <a:prstGeom prst="rect">
              <a:avLst/>
            </a:prstGeom>
          </p:spPr>
        </p:pic>
      </p:grpSp>
      <p:sp>
        <p:nvSpPr>
          <p:cNvPr id="28" name="Rectangle 27">
            <a:extLst>
              <a:ext uri="{FF2B5EF4-FFF2-40B4-BE49-F238E27FC236}">
                <a16:creationId xmlns:a16="http://schemas.microsoft.com/office/drawing/2014/main" id="{4E08B54D-AF15-8D2A-4702-F29A954B068F}"/>
              </a:ext>
            </a:extLst>
          </p:cNvPr>
          <p:cNvSpPr/>
          <p:nvPr/>
        </p:nvSpPr>
        <p:spPr>
          <a:xfrm>
            <a:off x="12523891" y="0"/>
            <a:ext cx="326523"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DBA9F8B2-68C7-1895-31CC-9C584C985589}"/>
              </a:ext>
            </a:extLst>
          </p:cNvPr>
          <p:cNvSpPr txBox="1"/>
          <p:nvPr/>
        </p:nvSpPr>
        <p:spPr>
          <a:xfrm>
            <a:off x="13029905" y="1468609"/>
            <a:ext cx="5974278" cy="3354765"/>
          </a:xfrm>
          <a:prstGeom prst="rect">
            <a:avLst/>
          </a:prstGeom>
          <a:noFill/>
        </p:spPr>
        <p:txBody>
          <a:bodyPr wrap="square" rtlCol="0">
            <a:spAutoFit/>
          </a:bodyPr>
          <a:lstStyle/>
          <a:p>
            <a:r>
              <a:rPr lang="en-US" sz="5000" b="1" dirty="0">
                <a:solidFill>
                  <a:schemeClr val="bg1"/>
                </a:solidFill>
                <a:latin typeface="Century Gothic" panose="020B0502020202020204" pitchFamily="34" charset="0"/>
              </a:rPr>
              <a:t>Amazon Rainforest</a:t>
            </a:r>
          </a:p>
          <a:p>
            <a:endParaRPr lang="en-US" b="1" dirty="0">
              <a:solidFill>
                <a:schemeClr val="bg1"/>
              </a:solidFill>
              <a:latin typeface="Century Gothic" panose="020B0502020202020204" pitchFamily="34" charset="0"/>
            </a:endParaRPr>
          </a:p>
          <a:p>
            <a:pPr algn="l" fontAlgn="base"/>
            <a:r>
              <a:rPr lang="en-US" b="0" i="0" dirty="0">
                <a:solidFill>
                  <a:schemeClr val="bg1"/>
                </a:solidFill>
                <a:effectLst/>
                <a:latin typeface="Century Gothic" panose="020B0502020202020204" pitchFamily="34" charset="0"/>
              </a:rPr>
              <a:t>The largest tropical rainforest in the world, the Amazon jungle spreads over 6.7 million km² and has been the life-giving home to countless species for millions of years. People have always been a part of the rich biodiversity of Amazonia as it is the ancestral home to more than one million native Indians.</a:t>
            </a:r>
          </a:p>
          <a:p>
            <a:endParaRPr lang="en-US" b="1" dirty="0">
              <a:solidFill>
                <a:schemeClr val="bg1"/>
              </a:solidFill>
              <a:latin typeface="Century Gothic" panose="020B050202020202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8D59F320-BBB5-B5FC-EDEB-CA5A64099492}"/>
              </a:ext>
            </a:extLst>
          </p:cNvPr>
          <p:cNvGrpSpPr/>
          <p:nvPr/>
        </p:nvGrpSpPr>
        <p:grpSpPr>
          <a:xfrm rot="11150611">
            <a:off x="9604431" y="-4172432"/>
            <a:ext cx="6623598" cy="5852295"/>
            <a:chOff x="-1912756" y="3434092"/>
            <a:chExt cx="6623598" cy="5852295"/>
          </a:xfrm>
        </p:grpSpPr>
        <p:pic>
          <p:nvPicPr>
            <p:cNvPr id="19" name="Picture 18">
              <a:extLst>
                <a:ext uri="{FF2B5EF4-FFF2-40B4-BE49-F238E27FC236}">
                  <a16:creationId xmlns:a16="http://schemas.microsoft.com/office/drawing/2014/main" id="{65B4CCF2-9586-F4EF-7787-5944389D7AF7}"/>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775738">
              <a:off x="-1517794" y="4143704"/>
              <a:ext cx="4876800" cy="3457575"/>
            </a:xfrm>
            <a:prstGeom prst="rect">
              <a:avLst/>
            </a:prstGeom>
          </p:spPr>
        </p:pic>
        <p:pic>
          <p:nvPicPr>
            <p:cNvPr id="20" name="Picture 19">
              <a:extLst>
                <a:ext uri="{FF2B5EF4-FFF2-40B4-BE49-F238E27FC236}">
                  <a16:creationId xmlns:a16="http://schemas.microsoft.com/office/drawing/2014/main" id="{B9F27632-C6D5-61D6-AC59-02A95C8D5AE6}"/>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677669">
              <a:off x="-165958" y="5242512"/>
              <a:ext cx="4876800" cy="3457575"/>
            </a:xfrm>
            <a:prstGeom prst="rect">
              <a:avLst/>
            </a:prstGeom>
          </p:spPr>
        </p:pic>
        <p:pic>
          <p:nvPicPr>
            <p:cNvPr id="26" name="Picture 25">
              <a:extLst>
                <a:ext uri="{FF2B5EF4-FFF2-40B4-BE49-F238E27FC236}">
                  <a16:creationId xmlns:a16="http://schemas.microsoft.com/office/drawing/2014/main" id="{5D166A9A-8DBB-6568-B977-783367422369}"/>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200000">
              <a:off x="-2622368" y="4881004"/>
              <a:ext cx="4876800" cy="3457575"/>
            </a:xfrm>
            <a:prstGeom prst="rect">
              <a:avLst/>
            </a:prstGeom>
          </p:spPr>
        </p:pic>
        <p:pic>
          <p:nvPicPr>
            <p:cNvPr id="27" name="Picture 26">
              <a:extLst>
                <a:ext uri="{FF2B5EF4-FFF2-40B4-BE49-F238E27FC236}">
                  <a16:creationId xmlns:a16="http://schemas.microsoft.com/office/drawing/2014/main" id="{9AA43A71-0578-4825-D486-BE1A8A96CA42}"/>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5652">
              <a:off x="849973" y="6620633"/>
              <a:ext cx="3759962" cy="2665754"/>
            </a:xfrm>
            <a:prstGeom prst="rect">
              <a:avLst/>
            </a:prstGeom>
          </p:spPr>
        </p:pic>
      </p:grpSp>
      <p:sp>
        <p:nvSpPr>
          <p:cNvPr id="30" name="TextBox 29">
            <a:extLst>
              <a:ext uri="{FF2B5EF4-FFF2-40B4-BE49-F238E27FC236}">
                <a16:creationId xmlns:a16="http://schemas.microsoft.com/office/drawing/2014/main" id="{9E35EB00-5E3B-EEF4-FEC2-C00E2710FC66}"/>
              </a:ext>
            </a:extLst>
          </p:cNvPr>
          <p:cNvSpPr txBox="1"/>
          <p:nvPr/>
        </p:nvSpPr>
        <p:spPr>
          <a:xfrm>
            <a:off x="273267" y="1186250"/>
            <a:ext cx="5900404" cy="4647426"/>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Tribes of Amazon Rainforest:</a:t>
            </a:r>
          </a:p>
          <a:p>
            <a:endParaRPr lang="en-US" b="1" dirty="0">
              <a:solidFill>
                <a:schemeClr val="bg1"/>
              </a:solidFill>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entury Gothic" panose="020B0502020202020204" pitchFamily="34" charset="0"/>
              </a:rPr>
              <a:t>The Amazon Rainforest has been home to ancient tribes like the </a:t>
            </a:r>
            <a:r>
              <a:rPr kumimoji="0" lang="en-US" altLang="en-US" b="1" i="0" u="none" strike="noStrike" cap="none" normalizeH="0" baseline="0" dirty="0">
                <a:ln>
                  <a:noFill/>
                </a:ln>
                <a:solidFill>
                  <a:schemeClr val="bg1"/>
                </a:solidFill>
                <a:effectLst/>
                <a:latin typeface="Century Gothic" panose="020B0502020202020204" pitchFamily="34" charset="0"/>
              </a:rPr>
              <a:t>Yanomami, Kayapo, and </a:t>
            </a:r>
            <a:r>
              <a:rPr kumimoji="0" lang="en-US" altLang="en-US" b="1" i="0" u="none" strike="noStrike" cap="none" normalizeH="0" baseline="0" dirty="0" err="1">
                <a:ln>
                  <a:noFill/>
                </a:ln>
                <a:solidFill>
                  <a:schemeClr val="bg1"/>
                </a:solidFill>
                <a:effectLst/>
                <a:latin typeface="Century Gothic" panose="020B0502020202020204" pitchFamily="34" charset="0"/>
              </a:rPr>
              <a:t>Ashaninka</a:t>
            </a:r>
            <a:r>
              <a:rPr kumimoji="0" lang="en-US" altLang="en-US" b="1" i="0" u="none" strike="noStrike" cap="none" normalizeH="0" baseline="0" dirty="0">
                <a:ln>
                  <a:noFill/>
                </a:ln>
                <a:solidFill>
                  <a:schemeClr val="bg1"/>
                </a:solidFill>
                <a:effectLst/>
                <a:latin typeface="Century Gothic" panose="020B0502020202020204" pitchFamily="34" charset="0"/>
              </a:rPr>
              <a:t> </a:t>
            </a:r>
            <a:r>
              <a:rPr kumimoji="0" lang="en-US" altLang="en-US" b="0" i="0" u="none" strike="noStrike" cap="none" normalizeH="0" baseline="0" dirty="0">
                <a:ln>
                  <a:noFill/>
                </a:ln>
                <a:solidFill>
                  <a:schemeClr val="bg1"/>
                </a:solidFill>
                <a:effectLst/>
                <a:latin typeface="Century Gothic" panose="020B0502020202020204" pitchFamily="34" charset="0"/>
              </a:rPr>
              <a:t>for thousands of years. These indigenous peoples have unique cultures, relying on the rainforest for sustenance and spirituality. They face challenges from external forces, but many resist to protect their land and culture. Preserving these tribes is crucial for maintaining cultural diversity and the health of the Amazon Rainforest</a:t>
            </a:r>
            <a:r>
              <a:rPr kumimoji="0" lang="en-US" altLang="en-US" b="0" i="0" u="none" strike="noStrike" cap="none" normalizeH="0" baseline="0" dirty="0">
                <a:ln>
                  <a:noFill/>
                </a:ln>
                <a:solidFill>
                  <a:schemeClr val="tx1"/>
                </a:solidFill>
                <a:effectLst/>
                <a:latin typeface="Söhne"/>
              </a:rPr>
              <a:t>.</a:t>
            </a:r>
          </a:p>
          <a:p>
            <a:endParaRPr lang="en-US" b="1" dirty="0">
              <a:solidFill>
                <a:schemeClr val="bg1"/>
              </a:solidFill>
              <a:latin typeface="Century Gothic" panose="020B0502020202020204" pitchFamily="34" charset="0"/>
            </a:endParaRPr>
          </a:p>
        </p:txBody>
      </p:sp>
      <p:sp>
        <p:nvSpPr>
          <p:cNvPr id="36" name="TextBox 35">
            <a:extLst>
              <a:ext uri="{FF2B5EF4-FFF2-40B4-BE49-F238E27FC236}">
                <a16:creationId xmlns:a16="http://schemas.microsoft.com/office/drawing/2014/main" id="{3C4E79FE-B998-0A32-1125-D710FDB496F8}"/>
              </a:ext>
            </a:extLst>
          </p:cNvPr>
          <p:cNvSpPr txBox="1"/>
          <p:nvPr/>
        </p:nvSpPr>
        <p:spPr>
          <a:xfrm>
            <a:off x="13206774" y="551337"/>
            <a:ext cx="5867400" cy="5478423"/>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is an indigenous group living in the Amazon Rainforest, primarily in Brazil and Venezuela. Known for their unique semi-nomadic lifestyle, the Yanomami rely on traditional hunting, fishing, and agriculture for sustenance. They are recognized for their communal living, circular villages, and shamanistic spiritual beliefs. Unfortunately, the Yanomami face threats from encroachment, diseases introduced by outsiders, and illegal mining activities in their territory. Efforts are being made to protect their rights, preserve their cultural heritage, and safeguard the Amazon Rainforest they call home</a:t>
            </a:r>
            <a:endParaRPr lang="en-US" dirty="0">
              <a:solidFill>
                <a:schemeClr val="bg1"/>
              </a:solidFill>
              <a:latin typeface="Century Gothic" panose="020B0502020202020204" pitchFamily="34" charset="0"/>
            </a:endParaRPr>
          </a:p>
        </p:txBody>
      </p:sp>
      <p:pic>
        <p:nvPicPr>
          <p:cNvPr id="2055" name="Picture 7" descr="Extraordinary images of life within an isolated tribe in the Amazon |  National Geographic">
            <a:extLst>
              <a:ext uri="{FF2B5EF4-FFF2-40B4-BE49-F238E27FC236}">
                <a16:creationId xmlns:a16="http://schemas.microsoft.com/office/drawing/2014/main" id="{7585033D-2B7E-26DA-C732-6987CD2D788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82804" y="1806893"/>
            <a:ext cx="4009556" cy="267592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38" name="Picture 4" descr="The lands of the Yanomami tribe in Brazil are in danger of being handed  over to mining firms">
            <a:extLst>
              <a:ext uri="{FF2B5EF4-FFF2-40B4-BE49-F238E27FC236}">
                <a16:creationId xmlns:a16="http://schemas.microsoft.com/office/drawing/2014/main" id="{5968DFB1-86CA-3DAF-3D04-A9676598513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12728" y="7398743"/>
            <a:ext cx="3546964" cy="317281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15A39AD-029A-74D6-E13B-FBD4455F8E27}"/>
              </a:ext>
            </a:extLst>
          </p:cNvPr>
          <p:cNvSpPr txBox="1"/>
          <p:nvPr/>
        </p:nvSpPr>
        <p:spPr>
          <a:xfrm>
            <a:off x="12483349" y="139031"/>
            <a:ext cx="5867400" cy="7417415"/>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dwelling in the Amazon across Brazil and Venezuela, exhibits a culture rooted in communal living and egalitarian social structures. Relying on hunting, gathering, and slash-and-burn agriculture, their diet includes game, fish, fruits, and cultivated crops like plantains and cassava.</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Traditional Yanomami clothing is minimal, often made from natural materials, with body painting and feather adornments. While practical attire suits their rainforest environment, some may adopt Western clothing in certain contexts.</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Challenges include external threats like mining and encroachment, disrupting their traditional lifestyle and posing health risks. The Yanomami strive to protect their land, maintain sustainable practices, and preserve their cultural identity amid modern influences.</a:t>
            </a:r>
            <a:endParaRPr lang="en-US"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4262154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4" descr="A Morning in the Amazon Rainforest | Rainforest photography ...">
            <a:extLst>
              <a:ext uri="{FF2B5EF4-FFF2-40B4-BE49-F238E27FC236}">
                <a16:creationId xmlns:a16="http://schemas.microsoft.com/office/drawing/2014/main" id="{CF375960-8C7B-CAF9-01B0-61D3A4D4EC84}"/>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0941" t="14737" r="2549" b="12304"/>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7AD57D6-CA39-A52E-9F13-79EE7DD6EFBD}"/>
              </a:ext>
            </a:extLst>
          </p:cNvPr>
          <p:cNvSpPr txBox="1"/>
          <p:nvPr/>
        </p:nvSpPr>
        <p:spPr>
          <a:xfrm>
            <a:off x="-5900404" y="1122363"/>
            <a:ext cx="5900404" cy="4647426"/>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Tribes of Amazon Rainforest:</a:t>
            </a:r>
          </a:p>
          <a:p>
            <a:endParaRPr lang="en-US" b="1" dirty="0">
              <a:solidFill>
                <a:schemeClr val="bg1"/>
              </a:solidFill>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entury Gothic" panose="020B0502020202020204" pitchFamily="34" charset="0"/>
              </a:rPr>
              <a:t>The Amazon Rainforest has been home to ancient tribes like the Yanomami, Kayapo, and </a:t>
            </a:r>
            <a:r>
              <a:rPr kumimoji="0" lang="en-US" altLang="en-US" b="0" i="0" u="none" strike="noStrike" cap="none" normalizeH="0" baseline="0" dirty="0" err="1">
                <a:ln>
                  <a:noFill/>
                </a:ln>
                <a:solidFill>
                  <a:schemeClr val="bg1"/>
                </a:solidFill>
                <a:effectLst/>
                <a:latin typeface="Century Gothic" panose="020B0502020202020204" pitchFamily="34" charset="0"/>
              </a:rPr>
              <a:t>Ashaninka</a:t>
            </a:r>
            <a:r>
              <a:rPr kumimoji="0" lang="en-US" altLang="en-US" b="0" i="0" u="none" strike="noStrike" cap="none" normalizeH="0" baseline="0" dirty="0">
                <a:ln>
                  <a:noFill/>
                </a:ln>
                <a:solidFill>
                  <a:schemeClr val="bg1"/>
                </a:solidFill>
                <a:effectLst/>
                <a:latin typeface="Century Gothic" panose="020B0502020202020204" pitchFamily="34" charset="0"/>
              </a:rPr>
              <a:t> for thousands of years. These indigenous peoples have unique cultures, relying on the rainforest for sustenance and spirituality. They face challenges from external forces, but many resist to protect their land and culture. Preserving these tribes is crucial for maintaining cultural diversity and the health of the Amazon Rainforest</a:t>
            </a:r>
            <a:r>
              <a:rPr kumimoji="0" lang="en-US" altLang="en-US" b="0" i="0" u="none" strike="noStrike" cap="none" normalizeH="0" baseline="0" dirty="0">
                <a:ln>
                  <a:noFill/>
                </a:ln>
                <a:solidFill>
                  <a:schemeClr val="tx1"/>
                </a:solidFill>
                <a:effectLst/>
                <a:latin typeface="Söhne"/>
              </a:rPr>
              <a:t>.</a:t>
            </a:r>
          </a:p>
          <a:p>
            <a:endParaRPr lang="en-US" b="1" dirty="0">
              <a:solidFill>
                <a:schemeClr val="bg1"/>
              </a:solidFill>
              <a:latin typeface="Century Gothic" panose="020B0502020202020204" pitchFamily="34" charset="0"/>
            </a:endParaRPr>
          </a:p>
        </p:txBody>
      </p:sp>
      <p:sp>
        <p:nvSpPr>
          <p:cNvPr id="10" name="Rectangle 9">
            <a:extLst>
              <a:ext uri="{FF2B5EF4-FFF2-40B4-BE49-F238E27FC236}">
                <a16:creationId xmlns:a16="http://schemas.microsoft.com/office/drawing/2014/main" id="{B456EC0C-4FE4-96AC-83B6-AA6A08864694}"/>
              </a:ext>
            </a:extLst>
          </p:cNvPr>
          <p:cNvSpPr/>
          <p:nvPr/>
        </p:nvSpPr>
        <p:spPr>
          <a:xfrm>
            <a:off x="5841172" y="0"/>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6C6E5EB-DD9D-6C3B-3817-BCB7FD9F4399}"/>
              </a:ext>
            </a:extLst>
          </p:cNvPr>
          <p:cNvSpPr txBox="1"/>
          <p:nvPr/>
        </p:nvSpPr>
        <p:spPr>
          <a:xfrm>
            <a:off x="6077540" y="148362"/>
            <a:ext cx="5867400" cy="7417415"/>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dwelling in the Amazon across Brazil and Venezuela, exhibits a culture rooted in communal living and egalitarian social structures. Relying on hunting, gathering, and slash-and-burn agriculture, their diet includes game, fish, fruits, and cultivated crops like plantains and cassava.</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Traditional Yanomami clothing is minimal, often made from natural materials, with body painting and feather adornments. While practical attire suits their rainforest environment, some may adopt Western clothing in certain contexts.</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Challenges include external threats like mining and encroachment, disrupting their traditional lifestyle and posing health risks. The Yanomami strive to protect their land, maintain sustainable practices, and preserve their cultural identity amid modern influences.</a:t>
            </a:r>
            <a:endParaRPr lang="en-US" dirty="0">
              <a:solidFill>
                <a:schemeClr val="bg1"/>
              </a:solidFill>
              <a:latin typeface="Century Gothic" panose="020B0502020202020204" pitchFamily="34" charset="0"/>
            </a:endParaRPr>
          </a:p>
        </p:txBody>
      </p:sp>
      <p:pic>
        <p:nvPicPr>
          <p:cNvPr id="3076" name="Picture 4" descr="The lands of the Yanomami tribe in Brazil are in danger of being handed  over to mining firms">
            <a:extLst>
              <a:ext uri="{FF2B5EF4-FFF2-40B4-BE49-F238E27FC236}">
                <a16:creationId xmlns:a16="http://schemas.microsoft.com/office/drawing/2014/main" id="{F5A5D35D-9356-67CB-BF10-AD63DEB94C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7104" y="1728293"/>
            <a:ext cx="3546964" cy="317281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02E92941-61BA-039C-D416-9406CAB2515A}"/>
              </a:ext>
            </a:extLst>
          </p:cNvPr>
          <p:cNvSpPr/>
          <p:nvPr/>
        </p:nvSpPr>
        <p:spPr>
          <a:xfrm>
            <a:off x="-21028" y="-7295581"/>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4" descr="MYTHOLOGIES OF THE KAYAPO TRIBE – Indigenous Peoples Literature">
            <a:extLst>
              <a:ext uri="{FF2B5EF4-FFF2-40B4-BE49-F238E27FC236}">
                <a16:creationId xmlns:a16="http://schemas.microsoft.com/office/drawing/2014/main" id="{B0D0B6B0-09FF-49FF-5F16-44C509CD341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0279" r="8435"/>
          <a:stretch/>
        </p:blipFill>
        <p:spPr bwMode="auto">
          <a:xfrm>
            <a:off x="7206660" y="7176274"/>
            <a:ext cx="4261440" cy="294894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FDC23AE-B68F-4448-1C29-066A3EE8B272}"/>
              </a:ext>
            </a:extLst>
          </p:cNvPr>
          <p:cNvSpPr txBox="1"/>
          <p:nvPr/>
        </p:nvSpPr>
        <p:spPr>
          <a:xfrm flipH="1">
            <a:off x="215900" y="-5594731"/>
            <a:ext cx="5880100"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Kayapo tribe:</a:t>
            </a:r>
          </a:p>
          <a:p>
            <a:endParaRPr lang="en-US" b="1"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Kayapo tribe, indigenous to the Amazon rainforest in Brazil, has a rich culture rooted in communal living. Their traditional lifestyle involves subsistence farming (slash-and-burn agriculture), hunting, and gathering. Kayapo clothing features traditional elements like body paint, feathers, and plant fiber skirts, but some also adopt Western attire. Challenges include deforestation and threats to land rights, impacting their sustainable practices and spiritual connection to nature. The tribe faces ongoing struggles to maintain their traditional way of life amid external pressures.</a:t>
            </a:r>
          </a:p>
        </p:txBody>
      </p:sp>
    </p:spTree>
    <p:extLst>
      <p:ext uri="{BB962C8B-B14F-4D97-AF65-F5344CB8AC3E}">
        <p14:creationId xmlns:p14="http://schemas.microsoft.com/office/powerpoint/2010/main" val="18558507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4" descr="A Morning in the Amazon Rainforest | Rainforest photography ...">
            <a:extLst>
              <a:ext uri="{FF2B5EF4-FFF2-40B4-BE49-F238E27FC236}">
                <a16:creationId xmlns:a16="http://schemas.microsoft.com/office/drawing/2014/main" id="{14941866-8518-B8DD-91CA-6508D6B67606}"/>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0941" t="14737" r="2549" b="12304"/>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7AD57D6-CA39-A52E-9F13-79EE7DD6EFBD}"/>
              </a:ext>
            </a:extLst>
          </p:cNvPr>
          <p:cNvSpPr txBox="1"/>
          <p:nvPr/>
        </p:nvSpPr>
        <p:spPr>
          <a:xfrm>
            <a:off x="-5900404" y="1122363"/>
            <a:ext cx="5900404" cy="4647426"/>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Tribes of Amazon Rainforest:</a:t>
            </a:r>
          </a:p>
          <a:p>
            <a:endParaRPr lang="en-US" b="1" dirty="0">
              <a:solidFill>
                <a:schemeClr val="bg1"/>
              </a:solidFill>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entury Gothic" panose="020B0502020202020204" pitchFamily="34" charset="0"/>
              </a:rPr>
              <a:t>The Amazon Rainforest has been home to ancient tribes like the Yanomami, Kayapo, and </a:t>
            </a:r>
            <a:r>
              <a:rPr kumimoji="0" lang="en-US" altLang="en-US" b="0" i="0" u="none" strike="noStrike" cap="none" normalizeH="0" baseline="0" dirty="0" err="1">
                <a:ln>
                  <a:noFill/>
                </a:ln>
                <a:solidFill>
                  <a:schemeClr val="bg1"/>
                </a:solidFill>
                <a:effectLst/>
                <a:latin typeface="Century Gothic" panose="020B0502020202020204" pitchFamily="34" charset="0"/>
              </a:rPr>
              <a:t>Ashaninka</a:t>
            </a:r>
            <a:r>
              <a:rPr kumimoji="0" lang="en-US" altLang="en-US" b="0" i="0" u="none" strike="noStrike" cap="none" normalizeH="0" baseline="0" dirty="0">
                <a:ln>
                  <a:noFill/>
                </a:ln>
                <a:solidFill>
                  <a:schemeClr val="bg1"/>
                </a:solidFill>
                <a:effectLst/>
                <a:latin typeface="Century Gothic" panose="020B0502020202020204" pitchFamily="34" charset="0"/>
              </a:rPr>
              <a:t> for thousands of years. These indigenous peoples have unique cultures, relying on the rainforest for sustenance and spirituality. They face challenges from external forces, but many resist to protect their land and culture. Preserving these tribes is crucial for maintaining cultural diversity and the health of the Amazon Rainforest</a:t>
            </a:r>
            <a:r>
              <a:rPr kumimoji="0" lang="en-US" altLang="en-US" b="0" i="0" u="none" strike="noStrike" cap="none" normalizeH="0" baseline="0" dirty="0">
                <a:ln>
                  <a:noFill/>
                </a:ln>
                <a:solidFill>
                  <a:schemeClr val="tx1"/>
                </a:solidFill>
                <a:effectLst/>
                <a:latin typeface="Söhne"/>
              </a:rPr>
              <a:t>.</a:t>
            </a:r>
          </a:p>
          <a:p>
            <a:endParaRPr lang="en-US" b="1" dirty="0">
              <a:solidFill>
                <a:schemeClr val="bg1"/>
              </a:solidFill>
              <a:latin typeface="Century Gothic" panose="020B0502020202020204" pitchFamily="34" charset="0"/>
            </a:endParaRPr>
          </a:p>
        </p:txBody>
      </p:sp>
      <p:sp>
        <p:nvSpPr>
          <p:cNvPr id="10" name="Rectangle 9">
            <a:extLst>
              <a:ext uri="{FF2B5EF4-FFF2-40B4-BE49-F238E27FC236}">
                <a16:creationId xmlns:a16="http://schemas.microsoft.com/office/drawing/2014/main" id="{B456EC0C-4FE4-96AC-83B6-AA6A08864694}"/>
              </a:ext>
            </a:extLst>
          </p:cNvPr>
          <p:cNvSpPr/>
          <p:nvPr/>
        </p:nvSpPr>
        <p:spPr>
          <a:xfrm>
            <a:off x="5841172" y="0"/>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6C6E5EB-DD9D-6C3B-3817-BCB7FD9F4399}"/>
              </a:ext>
            </a:extLst>
          </p:cNvPr>
          <p:cNvSpPr txBox="1"/>
          <p:nvPr/>
        </p:nvSpPr>
        <p:spPr>
          <a:xfrm>
            <a:off x="6077540" y="-829086"/>
            <a:ext cx="5867400" cy="7417415"/>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dwelling in the Amazon across Brazil and Venezuela, exhibits a culture rooted in communal living and egalitarian social structures. Relying on hunting, gathering, and slash-and-burn agriculture, their diet includes game, fish, fruits, and cultivated crops like plantains and cassava.</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Traditional Yanomami clothing is minimal, often made from natural materials, with body painting and feather adornments. While practical attire suits their rainforest environment, some may adopt Western clothing in certain contexts.</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Challenges include external threats like mining and encroachment, disrupting their traditional lifestyle and posing health risks. The Yanomami strive to protect their land, maintain sustainable practices, and preserve their cultural identity amid modern influences.</a:t>
            </a:r>
            <a:endParaRPr lang="en-US" dirty="0">
              <a:solidFill>
                <a:schemeClr val="bg1"/>
              </a:solidFill>
              <a:latin typeface="Century Gothic" panose="020B0502020202020204" pitchFamily="34" charset="0"/>
            </a:endParaRPr>
          </a:p>
        </p:txBody>
      </p:sp>
      <p:pic>
        <p:nvPicPr>
          <p:cNvPr id="3076" name="Picture 4" descr="The lands of the Yanomami tribe in Brazil are in danger of being handed  over to mining firms">
            <a:extLst>
              <a:ext uri="{FF2B5EF4-FFF2-40B4-BE49-F238E27FC236}">
                <a16:creationId xmlns:a16="http://schemas.microsoft.com/office/drawing/2014/main" id="{F5A5D35D-9356-67CB-BF10-AD63DEB94C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7104" y="1728293"/>
            <a:ext cx="3546964" cy="317281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02E92941-61BA-039C-D416-9406CAB2515A}"/>
              </a:ext>
            </a:extLst>
          </p:cNvPr>
          <p:cNvSpPr/>
          <p:nvPr/>
        </p:nvSpPr>
        <p:spPr>
          <a:xfrm>
            <a:off x="-21028" y="-7295581"/>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4" descr="MYTHOLOGIES OF THE KAYAPO TRIBE – Indigenous Peoples Literature">
            <a:extLst>
              <a:ext uri="{FF2B5EF4-FFF2-40B4-BE49-F238E27FC236}">
                <a16:creationId xmlns:a16="http://schemas.microsoft.com/office/drawing/2014/main" id="{B0D0B6B0-09FF-49FF-5F16-44C509CD341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0279" r="8435"/>
          <a:stretch/>
        </p:blipFill>
        <p:spPr bwMode="auto">
          <a:xfrm>
            <a:off x="7206660" y="7176274"/>
            <a:ext cx="4261440" cy="294894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FDC23AE-B68F-4448-1C29-066A3EE8B272}"/>
              </a:ext>
            </a:extLst>
          </p:cNvPr>
          <p:cNvSpPr txBox="1"/>
          <p:nvPr/>
        </p:nvSpPr>
        <p:spPr>
          <a:xfrm flipH="1">
            <a:off x="215900" y="-5594731"/>
            <a:ext cx="5880100"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Kayapo tribe:</a:t>
            </a:r>
          </a:p>
          <a:p>
            <a:endParaRPr lang="en-US" b="1"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Kayapo tribe, indigenous to the Amazon rainforest in Brazil, has a rich culture rooted in communal living. Their traditional lifestyle involves subsistence farming (slash-and-burn agriculture), hunting, and gathering. Kayapo clothing features traditional elements like body paint, feathers, and plant fiber skirts, but some also adopt Western attire. Challenges include deforestation and threats to land rights, impacting their sustainable practices and spiritual connection to nature. The tribe faces ongoing struggles to maintain their traditional way of life amid external pressures.</a:t>
            </a:r>
          </a:p>
        </p:txBody>
      </p:sp>
    </p:spTree>
    <p:extLst>
      <p:ext uri="{BB962C8B-B14F-4D97-AF65-F5344CB8AC3E}">
        <p14:creationId xmlns:p14="http://schemas.microsoft.com/office/powerpoint/2010/main" val="27372757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4" descr="A Morning in the Amazon Rainforest | Rainforest photography ...">
            <a:extLst>
              <a:ext uri="{FF2B5EF4-FFF2-40B4-BE49-F238E27FC236}">
                <a16:creationId xmlns:a16="http://schemas.microsoft.com/office/drawing/2014/main" id="{39CBD3F1-D04B-3BAE-5D5C-018A144014D7}"/>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6201" t="8610" r="7289" b="1843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775CB7B-9646-11FF-096D-E44E567BDE41}"/>
              </a:ext>
            </a:extLst>
          </p:cNvPr>
          <p:cNvSpPr/>
          <p:nvPr/>
        </p:nvSpPr>
        <p:spPr>
          <a:xfrm>
            <a:off x="0" y="0"/>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The lands of the Yanomami tribe in Brazil are in danger of being handed  over to mining firms">
            <a:extLst>
              <a:ext uri="{FF2B5EF4-FFF2-40B4-BE49-F238E27FC236}">
                <a16:creationId xmlns:a16="http://schemas.microsoft.com/office/drawing/2014/main" id="{9AD87C24-024E-D1A6-4821-8233C13ACF71}"/>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15066304" y="1842593"/>
            <a:ext cx="3546964" cy="317281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14F3F564-2C07-403B-FB87-157714C4D502}"/>
              </a:ext>
            </a:extLst>
          </p:cNvPr>
          <p:cNvSpPr/>
          <p:nvPr/>
        </p:nvSpPr>
        <p:spPr>
          <a:xfrm>
            <a:off x="12420600" y="0"/>
            <a:ext cx="4572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BD9291D-FAFF-EA0E-6115-98B35E78D0CA}"/>
              </a:ext>
            </a:extLst>
          </p:cNvPr>
          <p:cNvSpPr txBox="1"/>
          <p:nvPr/>
        </p:nvSpPr>
        <p:spPr>
          <a:xfrm>
            <a:off x="13716000" y="689788"/>
            <a:ext cx="5867400" cy="5478423"/>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is an indigenous group living in the Amazon Rainforest, primarily in Brazil and Venezuela. Known for their unique semi-nomadic lifestyle, the Yanomami rely on traditional hunting, fishing, and agriculture for sustenance. They are recognized for their communal living, circular villages, and shamanistic spiritual beliefs. Unfortunately, the Yanomami face threats from encroachment, diseases introduced by outsiders, and illegal mining activities in their territory. Efforts are being made to protect their rights, preserve their cultural heritage, and safeguard the Amazon Rainforest they call home</a:t>
            </a:r>
            <a:endParaRPr lang="en-US" dirty="0">
              <a:solidFill>
                <a:schemeClr val="bg1"/>
              </a:solidFill>
              <a:latin typeface="Century Gothic" panose="020B0502020202020204" pitchFamily="34" charset="0"/>
            </a:endParaRPr>
          </a:p>
        </p:txBody>
      </p:sp>
      <p:sp>
        <p:nvSpPr>
          <p:cNvPr id="9" name="TextBox 8">
            <a:extLst>
              <a:ext uri="{FF2B5EF4-FFF2-40B4-BE49-F238E27FC236}">
                <a16:creationId xmlns:a16="http://schemas.microsoft.com/office/drawing/2014/main" id="{F2E12D38-D6F4-AC6A-E06E-24151116C161}"/>
              </a:ext>
            </a:extLst>
          </p:cNvPr>
          <p:cNvSpPr txBox="1"/>
          <p:nvPr/>
        </p:nvSpPr>
        <p:spPr>
          <a:xfrm flipH="1">
            <a:off x="215900" y="1087428"/>
            <a:ext cx="5880100"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Kayapo tribe:</a:t>
            </a:r>
          </a:p>
          <a:p>
            <a:endParaRPr lang="en-US" b="1"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Kayapo tribe, indigenous to the Amazon rainforest in Brazil, has a rich culture rooted in communal living. Their traditional lifestyle involves subsistence farming (slash-and-burn agriculture), hunting, and gathering. Kayapo clothing features traditional elements like body paint, feathers, and plant fiber skirts, but some also adopt Western attire. Challenges include deforestation and threats to land rights, impacting their sustainable practices and spiritual connection to nature. The tribe faces ongoing struggles to maintain their traditional way of life amid external pressures.</a:t>
            </a:r>
          </a:p>
        </p:txBody>
      </p:sp>
      <p:pic>
        <p:nvPicPr>
          <p:cNvPr id="4100" name="Picture 4" descr="MYTHOLOGIES OF THE KAYAPO TRIBE – Indigenous Peoples Literature">
            <a:extLst>
              <a:ext uri="{FF2B5EF4-FFF2-40B4-BE49-F238E27FC236}">
                <a16:creationId xmlns:a16="http://schemas.microsoft.com/office/drawing/2014/main" id="{1C3EC2BC-6C84-3FD9-8137-A2839F7C029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0279" r="8435"/>
          <a:stretch/>
        </p:blipFill>
        <p:spPr bwMode="auto">
          <a:xfrm>
            <a:off x="7244760" y="1600200"/>
            <a:ext cx="4261440" cy="294894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13" name="Picture 6" descr="Meet the Asháninka, the largest ethnic group in the Peruvian Amazon">
            <a:extLst>
              <a:ext uri="{FF2B5EF4-FFF2-40B4-BE49-F238E27FC236}">
                <a16:creationId xmlns:a16="http://schemas.microsoft.com/office/drawing/2014/main" id="{128349A4-A682-5C7E-8954-6E3BC84CBD3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11382" y="-3062220"/>
            <a:ext cx="3624705" cy="202983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788216A-8A00-87A6-7285-F68AAEA4377B}"/>
              </a:ext>
            </a:extLst>
          </p:cNvPr>
          <p:cNvSpPr txBox="1"/>
          <p:nvPr/>
        </p:nvSpPr>
        <p:spPr>
          <a:xfrm>
            <a:off x="14072898" y="907257"/>
            <a:ext cx="6350828"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a:t>
            </a:r>
            <a:r>
              <a:rPr lang="en-US" sz="4900" b="1" dirty="0" err="1">
                <a:solidFill>
                  <a:schemeClr val="bg1"/>
                </a:solidFill>
                <a:latin typeface="Century Gothic" panose="020B0502020202020204" pitchFamily="34" charset="0"/>
              </a:rPr>
              <a:t>Ashaninka</a:t>
            </a:r>
            <a:r>
              <a:rPr lang="en-US" sz="4900" b="1" dirty="0">
                <a:solidFill>
                  <a:schemeClr val="bg1"/>
                </a:solidFill>
                <a:latin typeface="Century Gothic" panose="020B0502020202020204" pitchFamily="34" charset="0"/>
              </a:rPr>
              <a:t> Tribe:</a:t>
            </a:r>
          </a:p>
          <a:p>
            <a:endParaRPr lang="en-US"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tribe, native to the Amazon, sustains its culture through communal living, traditional rituals, and a deep spiritual connection to nature. They practice subsistence farming, cultivating crops like cassava and maize, supplemented by hunting and fishing. Traditional clothing includes natural fibers and decorative elements, adapting to Western attire in certain contexts. Swidden agriculture is a key practice, though external pressures pose challenges. Land rights and conservation are ongoing concerns as 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strive to preserve their cultural heritage amid modern influences.</a:t>
            </a:r>
          </a:p>
        </p:txBody>
      </p:sp>
    </p:spTree>
    <p:extLst>
      <p:ext uri="{BB962C8B-B14F-4D97-AF65-F5344CB8AC3E}">
        <p14:creationId xmlns:p14="http://schemas.microsoft.com/office/powerpoint/2010/main" val="26313907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4" descr="A Morning in the Amazon Rainforest | Rainforest photography ...">
            <a:extLst>
              <a:ext uri="{FF2B5EF4-FFF2-40B4-BE49-F238E27FC236}">
                <a16:creationId xmlns:a16="http://schemas.microsoft.com/office/drawing/2014/main" id="{7D05BC48-D54D-F865-7156-9A770BD0784B}"/>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3545" t="8124" r="-55" b="18917"/>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62167882-D187-78F5-9B52-41580D0C0049}"/>
              </a:ext>
            </a:extLst>
          </p:cNvPr>
          <p:cNvSpPr/>
          <p:nvPr/>
        </p:nvSpPr>
        <p:spPr>
          <a:xfrm>
            <a:off x="5295900" y="0"/>
            <a:ext cx="68961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A9269587-3260-A10A-04A1-7237E7AF8BB6}"/>
              </a:ext>
            </a:extLst>
          </p:cNvPr>
          <p:cNvSpPr txBox="1"/>
          <p:nvPr/>
        </p:nvSpPr>
        <p:spPr>
          <a:xfrm>
            <a:off x="5568536" y="983863"/>
            <a:ext cx="6350828"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a:t>
            </a:r>
            <a:r>
              <a:rPr lang="en-US" sz="4900" b="1" dirty="0" err="1">
                <a:solidFill>
                  <a:schemeClr val="bg1"/>
                </a:solidFill>
                <a:latin typeface="Century Gothic" panose="020B0502020202020204" pitchFamily="34" charset="0"/>
              </a:rPr>
              <a:t>Ashaninka</a:t>
            </a:r>
            <a:r>
              <a:rPr lang="en-US" sz="4900" b="1" dirty="0">
                <a:solidFill>
                  <a:schemeClr val="bg1"/>
                </a:solidFill>
                <a:latin typeface="Century Gothic" panose="020B0502020202020204" pitchFamily="34" charset="0"/>
              </a:rPr>
              <a:t> Tribe:</a:t>
            </a:r>
          </a:p>
          <a:p>
            <a:endParaRPr lang="en-US"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tribe, native to the Amazon, sustains its culture through communal living, traditional rituals, and a deep spiritual connection to nature. They practice subsistence farming, cultivating crops like cassava and maize, supplemented by hunting and fishing. Traditional clothing includes natural fibers and decorative elements, adapting to Western attire in certain contexts. Swidden agriculture is a key practice, though external pressures pose challenges. Land rights and conservation are ongoing concerns as 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strive to preserve their cultural heritage amid modern influences.</a:t>
            </a:r>
          </a:p>
        </p:txBody>
      </p:sp>
      <p:sp>
        <p:nvSpPr>
          <p:cNvPr id="11" name="Rectangle 10">
            <a:extLst>
              <a:ext uri="{FF2B5EF4-FFF2-40B4-BE49-F238E27FC236}">
                <a16:creationId xmlns:a16="http://schemas.microsoft.com/office/drawing/2014/main" id="{9A7685E1-A7EE-C626-997C-3A62B2958302}"/>
              </a:ext>
            </a:extLst>
          </p:cNvPr>
          <p:cNvSpPr/>
          <p:nvPr/>
        </p:nvSpPr>
        <p:spPr>
          <a:xfrm>
            <a:off x="-990600" y="0"/>
            <a:ext cx="4572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EDA1EA16-21A3-7F60-F78D-3C342B990EE1}"/>
              </a:ext>
            </a:extLst>
          </p:cNvPr>
          <p:cNvSpPr txBox="1"/>
          <p:nvPr/>
        </p:nvSpPr>
        <p:spPr>
          <a:xfrm flipH="1">
            <a:off x="-7302500" y="1122363"/>
            <a:ext cx="5880100" cy="4170372"/>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Kayapo tribe:</a:t>
            </a:r>
          </a:p>
          <a:p>
            <a:endParaRPr lang="en-US" b="1"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Kayapo tribe is an indigenous group residing in the Amazon Rainforest. Hailing from Brazil, they have a rich culture deeply connected to the rainforest. The Kayapo are known for their vibrant traditional attire, intricate body painting, and unique ceremonies. They practice sustainable farming and hunting, emphasizing a harmonious relationship with nature. The tribe has been actively involved in environmental advocacy, resisting threats such as deforestation and advocating for the protection of their land and way of life.</a:t>
            </a:r>
          </a:p>
        </p:txBody>
      </p:sp>
      <p:pic>
        <p:nvPicPr>
          <p:cNvPr id="13" name="Picture 4" descr="MYTHOLOGIES OF THE KAYAPO TRIBE – Indigenous Peoples Literature">
            <a:extLst>
              <a:ext uri="{FF2B5EF4-FFF2-40B4-BE49-F238E27FC236}">
                <a16:creationId xmlns:a16="http://schemas.microsoft.com/office/drawing/2014/main" id="{7DE867E2-3C6E-981E-3B96-A0BEE412F86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279" r="8435"/>
          <a:stretch/>
        </p:blipFill>
        <p:spPr bwMode="auto">
          <a:xfrm>
            <a:off x="7054260" y="7823200"/>
            <a:ext cx="4261440" cy="294894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5126" name="Picture 6" descr="Meet the Asháninka, the largest ethnic group in the Peruvian Amazon">
            <a:extLst>
              <a:ext uri="{FF2B5EF4-FFF2-40B4-BE49-F238E27FC236}">
                <a16:creationId xmlns:a16="http://schemas.microsoft.com/office/drawing/2014/main" id="{8B15D387-4B20-6400-89FE-497C0EBFBB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0600" y="2241044"/>
            <a:ext cx="3624705" cy="202983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AB35373-8AB1-D9EE-7E78-9CDA606FC41C}"/>
              </a:ext>
            </a:extLst>
          </p:cNvPr>
          <p:cNvSpPr txBox="1"/>
          <p:nvPr/>
        </p:nvSpPr>
        <p:spPr>
          <a:xfrm>
            <a:off x="-12540836" y="1066815"/>
            <a:ext cx="11201400" cy="4724370"/>
          </a:xfrm>
          <a:prstGeom prst="rect">
            <a:avLst/>
          </a:prstGeom>
          <a:noFill/>
        </p:spPr>
        <p:txBody>
          <a:bodyPr wrap="square" rtlCol="0">
            <a:spAutoFit/>
          </a:bodyPr>
          <a:lstStyle/>
          <a:p>
            <a:pPr algn="ctr"/>
            <a:r>
              <a:rPr lang="en-US" sz="4900" b="1" dirty="0">
                <a:solidFill>
                  <a:schemeClr val="bg1"/>
                </a:solidFill>
                <a:latin typeface="Century Gothic" panose="020B0502020202020204" pitchFamily="34" charset="0"/>
              </a:rPr>
              <a:t>Conclusion</a:t>
            </a:r>
          </a:p>
          <a:p>
            <a:endParaRPr lang="en-US" b="1"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From the presentation we understand the tribes of the Amazon Rainforest, such as the Yanomami, Kayapo, and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embody the rich tapestry of indigenous cultures that have thrived in harmony with the rainforest for centuries. These communities serve as stewards of the environment, with unique knowledge of sustainable practices and a profound spiritual connection to nature. However, they face ongoing challenges from external forces, threatening their lands and traditional ways of life.</a:t>
            </a:r>
          </a:p>
          <a:p>
            <a:pPr algn="just"/>
            <a:endParaRPr lang="en-US"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Preserving the rights, cultures, and environments of these tribes is not only a matter of justice but also essential for the global effort to conserve biodiversity and mitigate climate change. Recognizing the value of indigenous wisdom and supporting their autonomy is crucial for the well-being of both these communities and the broader ecosystem of the Amazon Rainforest. As we navigate the complex issues surrounding the rainforest, it is imperative to work collaboratively to ensure the survival of these ancient tribes and the invaluable ecosystems they call home.</a:t>
            </a:r>
          </a:p>
        </p:txBody>
      </p:sp>
    </p:spTree>
    <p:extLst>
      <p:ext uri="{BB962C8B-B14F-4D97-AF65-F5344CB8AC3E}">
        <p14:creationId xmlns:p14="http://schemas.microsoft.com/office/powerpoint/2010/main" val="21608896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3490" t="16030" b="1101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62167882-D187-78F5-9B52-41580D0C0049}"/>
              </a:ext>
            </a:extLst>
          </p:cNvPr>
          <p:cNvSpPr/>
          <p:nvPr/>
        </p:nvSpPr>
        <p:spPr>
          <a:xfrm>
            <a:off x="5295900" y="7429716"/>
            <a:ext cx="68961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126" name="Picture 6" descr="Meet the Asháninka, the largest ethnic group in the Peruvian Amazon">
            <a:extLst>
              <a:ext uri="{FF2B5EF4-FFF2-40B4-BE49-F238E27FC236}">
                <a16:creationId xmlns:a16="http://schemas.microsoft.com/office/drawing/2014/main" id="{8B15D387-4B20-6400-89FE-497C0EBFBBF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9036" y="8828881"/>
            <a:ext cx="3624705" cy="202983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8DC3FFB-4B5E-7847-59E3-EDA7977E0174}"/>
              </a:ext>
            </a:extLst>
          </p:cNvPr>
          <p:cNvSpPr/>
          <p:nvPr/>
        </p:nvSpPr>
        <p:spPr>
          <a:xfrm>
            <a:off x="0" y="0"/>
            <a:ext cx="121920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BA199536-E866-1360-C5DE-4F2C7752CE10}"/>
              </a:ext>
            </a:extLst>
          </p:cNvPr>
          <p:cNvSpPr txBox="1"/>
          <p:nvPr/>
        </p:nvSpPr>
        <p:spPr>
          <a:xfrm>
            <a:off x="495300" y="815912"/>
            <a:ext cx="11201400" cy="4724370"/>
          </a:xfrm>
          <a:prstGeom prst="rect">
            <a:avLst/>
          </a:prstGeom>
          <a:noFill/>
        </p:spPr>
        <p:txBody>
          <a:bodyPr wrap="square" rtlCol="0">
            <a:spAutoFit/>
          </a:bodyPr>
          <a:lstStyle/>
          <a:p>
            <a:pPr algn="ctr"/>
            <a:r>
              <a:rPr lang="en-US" sz="4900" b="1" dirty="0">
                <a:solidFill>
                  <a:schemeClr val="bg1"/>
                </a:solidFill>
                <a:latin typeface="Century Gothic" panose="020B0502020202020204" pitchFamily="34" charset="0"/>
              </a:rPr>
              <a:t>Conclusion</a:t>
            </a:r>
          </a:p>
          <a:p>
            <a:endParaRPr lang="en-US" b="1"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From the presentation we understand the tribes of the Amazon Rainforest, such as the Yanomami, Kayapo, and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embody the rich tapestry of indigenous cultures that have thrived in harmony with the rainforest for centuries. These communities serve as stewards of the environment, with unique knowledge of sustainable practices and a profound spiritual connection to nature. However, they face ongoing challenges from external forces, threatening their lands and traditional ways of life.</a:t>
            </a:r>
          </a:p>
          <a:p>
            <a:pPr algn="just"/>
            <a:endParaRPr lang="en-US"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Preserving the rights, cultures, and environments of these tribes is not only a matter of justice but also essential for the global effort to conserve biodiversity and mitigate climate change. Recognizing the value of indigenous wisdom and supporting their autonomy is crucial for the well-being of both these communities and the broader ecosystem of the Amazon Rainforest. As we navigate the complex issues surrounding the rainforest, it is imperative to work collaboratively to ensure the survival of these ancient tribes and the invaluable ecosystems they call home.</a:t>
            </a:r>
          </a:p>
        </p:txBody>
      </p:sp>
      <p:sp>
        <p:nvSpPr>
          <p:cNvPr id="6" name="TextBox 5">
            <a:extLst>
              <a:ext uri="{FF2B5EF4-FFF2-40B4-BE49-F238E27FC236}">
                <a16:creationId xmlns:a16="http://schemas.microsoft.com/office/drawing/2014/main" id="{C9DDE5C6-6FD1-1390-1AB8-E4752C834858}"/>
              </a:ext>
            </a:extLst>
          </p:cNvPr>
          <p:cNvSpPr txBox="1"/>
          <p:nvPr/>
        </p:nvSpPr>
        <p:spPr>
          <a:xfrm>
            <a:off x="2564130" y="-2562599"/>
            <a:ext cx="7063740" cy="2354491"/>
          </a:xfrm>
          <a:prstGeom prst="rect">
            <a:avLst/>
          </a:prstGeom>
          <a:noFill/>
        </p:spPr>
        <p:txBody>
          <a:bodyPr wrap="square" rtlCol="0">
            <a:spAutoFit/>
          </a:bodyPr>
          <a:lstStyle/>
          <a:p>
            <a:pPr algn="ctr"/>
            <a:r>
              <a:rPr lang="en-US" sz="5100" b="1" dirty="0">
                <a:solidFill>
                  <a:schemeClr val="bg1"/>
                </a:solidFill>
                <a:latin typeface="Century Gothic" panose="020B0502020202020204" pitchFamily="34" charset="0"/>
              </a:rPr>
              <a:t>Thank You</a:t>
            </a:r>
          </a:p>
          <a:p>
            <a:pPr algn="ctr"/>
            <a:endParaRPr lang="en-US" sz="3200" dirty="0">
              <a:solidFill>
                <a:schemeClr val="bg1"/>
              </a:solidFill>
              <a:latin typeface="Century Gothic" panose="020B0502020202020204" pitchFamily="34" charset="0"/>
            </a:endParaRPr>
          </a:p>
          <a:p>
            <a:pPr algn="ctr"/>
            <a:r>
              <a:rPr lang="en-US" sz="3200" dirty="0">
                <a:solidFill>
                  <a:schemeClr val="bg1"/>
                </a:solidFill>
                <a:latin typeface="Century Gothic" panose="020B0502020202020204" pitchFamily="34" charset="0"/>
              </a:rPr>
              <a:t>Any questions related to </a:t>
            </a:r>
            <a:r>
              <a:rPr lang="en-US" sz="3200" b="1" dirty="0">
                <a:solidFill>
                  <a:schemeClr val="bg1"/>
                </a:solidFill>
                <a:latin typeface="Century Gothic" panose="020B0502020202020204" pitchFamily="34" charset="0"/>
              </a:rPr>
              <a:t>this topic </a:t>
            </a:r>
            <a:r>
              <a:rPr lang="en-US" sz="3200" dirty="0">
                <a:solidFill>
                  <a:schemeClr val="bg1"/>
                </a:solidFill>
                <a:latin typeface="Century Gothic" panose="020B0502020202020204" pitchFamily="34" charset="0"/>
              </a:rPr>
              <a:t>is heartly welcomed!</a:t>
            </a:r>
          </a:p>
        </p:txBody>
      </p:sp>
      <p:sp>
        <p:nvSpPr>
          <p:cNvPr id="7" name="TextBox 6">
            <a:extLst>
              <a:ext uri="{FF2B5EF4-FFF2-40B4-BE49-F238E27FC236}">
                <a16:creationId xmlns:a16="http://schemas.microsoft.com/office/drawing/2014/main" id="{3218FEB3-A0E9-CEFE-9FAD-2826004B745F}"/>
              </a:ext>
            </a:extLst>
          </p:cNvPr>
          <p:cNvSpPr txBox="1"/>
          <p:nvPr/>
        </p:nvSpPr>
        <p:spPr>
          <a:xfrm>
            <a:off x="5640253" y="7895651"/>
            <a:ext cx="6350828"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a:t>
            </a:r>
            <a:r>
              <a:rPr lang="en-US" sz="4900" b="1" dirty="0" err="1">
                <a:solidFill>
                  <a:schemeClr val="bg1"/>
                </a:solidFill>
                <a:latin typeface="Century Gothic" panose="020B0502020202020204" pitchFamily="34" charset="0"/>
              </a:rPr>
              <a:t>Ashaninka</a:t>
            </a:r>
            <a:r>
              <a:rPr lang="en-US" sz="4900" b="1" dirty="0">
                <a:solidFill>
                  <a:schemeClr val="bg1"/>
                </a:solidFill>
                <a:latin typeface="Century Gothic" panose="020B0502020202020204" pitchFamily="34" charset="0"/>
              </a:rPr>
              <a:t> Tribe:</a:t>
            </a:r>
          </a:p>
          <a:p>
            <a:endParaRPr lang="en-US"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tribe, native to the Amazon, sustains its culture through communal living, traditional rituals, and a deep spiritual connection to nature. They practice subsistence farming, cultivating crops like cassava and maize, supplemented by hunting and fishing. Traditional clothing includes natural fibers and decorative elements, adapting to Western attire in certain contexts. Swidden agriculture is a key practice, though external pressures pose challenges. Land rights and conservation are ongoing concerns as 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strive to preserve their cultural heritage amid modern influences.</a:t>
            </a:r>
          </a:p>
        </p:txBody>
      </p:sp>
    </p:spTree>
    <p:extLst>
      <p:ext uri="{BB962C8B-B14F-4D97-AF65-F5344CB8AC3E}">
        <p14:creationId xmlns:p14="http://schemas.microsoft.com/office/powerpoint/2010/main" val="19368822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3490" t="16030" b="1101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8DC3FFB-4B5E-7847-59E3-EDA7977E0174}"/>
              </a:ext>
            </a:extLst>
          </p:cNvPr>
          <p:cNvSpPr/>
          <p:nvPr/>
        </p:nvSpPr>
        <p:spPr>
          <a:xfrm>
            <a:off x="0" y="0"/>
            <a:ext cx="121920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BA199536-E866-1360-C5DE-4F2C7752CE10}"/>
              </a:ext>
            </a:extLst>
          </p:cNvPr>
          <p:cNvSpPr txBox="1"/>
          <p:nvPr/>
        </p:nvSpPr>
        <p:spPr>
          <a:xfrm>
            <a:off x="388620" y="7064312"/>
            <a:ext cx="11201400" cy="4724370"/>
          </a:xfrm>
          <a:prstGeom prst="rect">
            <a:avLst/>
          </a:prstGeom>
          <a:noFill/>
        </p:spPr>
        <p:txBody>
          <a:bodyPr wrap="square" rtlCol="0">
            <a:spAutoFit/>
          </a:bodyPr>
          <a:lstStyle/>
          <a:p>
            <a:pPr algn="ctr"/>
            <a:r>
              <a:rPr lang="en-US" sz="4900" b="1" dirty="0">
                <a:solidFill>
                  <a:schemeClr val="bg1"/>
                </a:solidFill>
                <a:latin typeface="Century Gothic" panose="020B0502020202020204" pitchFamily="34" charset="0"/>
              </a:rPr>
              <a:t>Conclusion</a:t>
            </a:r>
          </a:p>
          <a:p>
            <a:endParaRPr lang="en-US" b="1"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From the presentation we understand the tribes of the Amazon Rainforest, such as the Yanomami, Kayapo, and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embody the rich tapestry of indigenous cultures that have thrived in harmony with the rainforest for centuries. These communities serve as stewards of the environment, with unique knowledge of sustainable practices and a profound spiritual connection to nature. However, they face ongoing challenges from external forces, threatening their lands and traditional ways of life.</a:t>
            </a:r>
          </a:p>
          <a:p>
            <a:pPr algn="just"/>
            <a:endParaRPr lang="en-US"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Preserving the rights, cultures, and environments of these tribes is not only a matter of justice but also essential for the global effort to conserve biodiversity and mitigate climate change. Recognizing the value of indigenous wisdom and supporting their autonomy is crucial for the well-being of both these communities and the broader ecosystem of the Amazon Rainforest. As we navigate the complex issues surrounding the rainforest, it is imperative to work collaboratively to ensure the survival of these ancient tribes and the invaluable ecosystems they call home.</a:t>
            </a:r>
          </a:p>
        </p:txBody>
      </p:sp>
      <p:sp>
        <p:nvSpPr>
          <p:cNvPr id="6" name="TextBox 5">
            <a:extLst>
              <a:ext uri="{FF2B5EF4-FFF2-40B4-BE49-F238E27FC236}">
                <a16:creationId xmlns:a16="http://schemas.microsoft.com/office/drawing/2014/main" id="{A5B1D26C-D728-7615-AAC0-C34C1C341CCB}"/>
              </a:ext>
            </a:extLst>
          </p:cNvPr>
          <p:cNvSpPr txBox="1"/>
          <p:nvPr/>
        </p:nvSpPr>
        <p:spPr>
          <a:xfrm>
            <a:off x="2564130" y="2424792"/>
            <a:ext cx="7063740" cy="2354491"/>
          </a:xfrm>
          <a:prstGeom prst="rect">
            <a:avLst/>
          </a:prstGeom>
          <a:noFill/>
        </p:spPr>
        <p:txBody>
          <a:bodyPr wrap="square" rtlCol="0">
            <a:spAutoFit/>
          </a:bodyPr>
          <a:lstStyle/>
          <a:p>
            <a:pPr algn="ctr"/>
            <a:r>
              <a:rPr lang="en-US" sz="5100" b="1" dirty="0">
                <a:solidFill>
                  <a:schemeClr val="bg1"/>
                </a:solidFill>
                <a:latin typeface="Century Gothic" panose="020B0502020202020204" pitchFamily="34" charset="0"/>
              </a:rPr>
              <a:t>Thank You</a:t>
            </a:r>
          </a:p>
          <a:p>
            <a:pPr algn="ctr"/>
            <a:endParaRPr lang="en-US" sz="3200" dirty="0">
              <a:solidFill>
                <a:schemeClr val="bg1"/>
              </a:solidFill>
              <a:latin typeface="Century Gothic" panose="020B0502020202020204" pitchFamily="34" charset="0"/>
            </a:endParaRPr>
          </a:p>
          <a:p>
            <a:pPr algn="ctr"/>
            <a:r>
              <a:rPr lang="en-US" sz="3200" dirty="0">
                <a:solidFill>
                  <a:schemeClr val="bg1"/>
                </a:solidFill>
                <a:latin typeface="Century Gothic" panose="020B0502020202020204" pitchFamily="34" charset="0"/>
              </a:rPr>
              <a:t>Any questions related to </a:t>
            </a:r>
            <a:r>
              <a:rPr lang="en-US" sz="3200" b="1" dirty="0">
                <a:solidFill>
                  <a:schemeClr val="bg1"/>
                </a:solidFill>
                <a:latin typeface="Century Gothic" panose="020B0502020202020204" pitchFamily="34" charset="0"/>
              </a:rPr>
              <a:t>this topic </a:t>
            </a:r>
            <a:r>
              <a:rPr lang="en-US" sz="3200" dirty="0">
                <a:solidFill>
                  <a:schemeClr val="bg1"/>
                </a:solidFill>
                <a:latin typeface="Century Gothic" panose="020B0502020202020204" pitchFamily="34" charset="0"/>
              </a:rPr>
              <a:t>is heartly welcomed!</a:t>
            </a:r>
          </a:p>
        </p:txBody>
      </p:sp>
    </p:spTree>
    <p:extLst>
      <p:ext uri="{BB962C8B-B14F-4D97-AF65-F5344CB8AC3E}">
        <p14:creationId xmlns:p14="http://schemas.microsoft.com/office/powerpoint/2010/main" val="9371662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398</TotalTime>
  <Words>2322</Words>
  <Application>Microsoft Office PowerPoint</Application>
  <PresentationFormat>Widescreen</PresentationFormat>
  <Paragraphs>92</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Century Gothic</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cp:lastModifiedBy>
  <cp:revision>43</cp:revision>
  <dcterms:created xsi:type="dcterms:W3CDTF">2023-11-10T12:19:42Z</dcterms:created>
  <dcterms:modified xsi:type="dcterms:W3CDTF">2023-11-11T02:19:18Z</dcterms:modified>
</cp:coreProperties>
</file>

<file path=docProps/thumbnail.jpeg>
</file>